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294" r:id="rId2"/>
    <p:sldId id="261" r:id="rId3"/>
    <p:sldId id="303" r:id="rId4"/>
    <p:sldId id="260" r:id="rId5"/>
    <p:sldId id="262" r:id="rId6"/>
    <p:sldId id="304" r:id="rId7"/>
    <p:sldId id="305" r:id="rId8"/>
    <p:sldId id="299" r:id="rId9"/>
    <p:sldId id="298" r:id="rId10"/>
    <p:sldId id="297" r:id="rId11"/>
    <p:sldId id="306" r:id="rId12"/>
    <p:sldId id="308" r:id="rId13"/>
    <p:sldId id="300" r:id="rId14"/>
    <p:sldId id="307" r:id="rId15"/>
    <p:sldId id="286" r:id="rId16"/>
    <p:sldId id="302" r:id="rId17"/>
    <p:sldId id="309" r:id="rId18"/>
    <p:sldId id="288" r:id="rId19"/>
  </p:sldIdLst>
  <p:sldSz cx="9144000" cy="5143500" type="screen16x9"/>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80E2"/>
    <a:srgbClr val="F2F3FA"/>
    <a:srgbClr val="006499"/>
    <a:srgbClr val="FFFFFD"/>
    <a:srgbClr val="FFD579"/>
    <a:srgbClr val="1A74CC"/>
    <a:srgbClr val="1B6BB6"/>
    <a:srgbClr val="EE7D31"/>
    <a:srgbClr val="568D11"/>
    <a:srgbClr val="70BA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65"/>
    <p:restoredTop sz="91977"/>
  </p:normalViewPr>
  <p:slideViewPr>
    <p:cSldViewPr showGuides="1">
      <p:cViewPr varScale="1">
        <p:scale>
          <a:sx n="148" d="100"/>
          <a:sy n="148" d="100"/>
        </p:scale>
        <p:origin x="616" y="18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92" d="100"/>
          <a:sy n="92" d="100"/>
        </p:scale>
        <p:origin x="390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47374369405"/>
          <c:y val="9.6304980696106296E-2"/>
          <c:w val="0.86014917457848405"/>
          <c:h val="0.64305580428725495"/>
        </c:manualLayout>
      </c:layout>
      <c:areaChart>
        <c:grouping val="standard"/>
        <c:varyColors val="0"/>
        <c:ser>
          <c:idx val="0"/>
          <c:order val="0"/>
          <c:tx>
            <c:strRef>
              <c:f>Sheet1!$B$1</c:f>
              <c:strCache>
                <c:ptCount val="1"/>
                <c:pt idx="0">
                  <c:v>价格</c:v>
                </c:pt>
              </c:strCache>
            </c:strRef>
          </c:tx>
          <c:spPr>
            <a:gradFill>
              <a:gsLst>
                <a:gs pos="0">
                  <a:srgbClr val="00319F"/>
                </a:gs>
                <a:gs pos="99000">
                  <a:srgbClr val="00319F">
                    <a:alpha val="0"/>
                  </a:srgbClr>
                </a:gs>
              </a:gsLst>
              <a:lin ang="5400000" scaled="1"/>
            </a:gradFill>
            <a:ln w="28575">
              <a:noFill/>
            </a:ln>
            <a:effectLst/>
          </c:spPr>
          <c:dPt>
            <c:idx val="1"/>
            <c:bubble3D val="0"/>
            <c:spPr>
              <a:gradFill>
                <a:gsLst>
                  <a:gs pos="0">
                    <a:srgbClr val="00319F"/>
                  </a:gs>
                  <a:gs pos="99000">
                    <a:srgbClr val="00319F">
                      <a:alpha val="0"/>
                    </a:srgbClr>
                  </a:gs>
                </a:gsLst>
                <a:lin ang="5400000" scaled="1"/>
              </a:gradFill>
              <a:ln w="28575">
                <a:noFill/>
              </a:ln>
              <a:effectLst/>
            </c:spPr>
            <c:extLst>
              <c:ext xmlns:c16="http://schemas.microsoft.com/office/drawing/2014/chart" uri="{C3380CC4-5D6E-409C-BE32-E72D297353CC}">
                <c16:uniqueId val="{00000001-834B-C340-BD62-5D43FB86EF19}"/>
              </c:ext>
            </c:extLst>
          </c:dPt>
          <c:dPt>
            <c:idx val="4"/>
            <c:bubble3D val="0"/>
            <c:spPr>
              <a:gradFill>
                <a:gsLst>
                  <a:gs pos="0">
                    <a:srgbClr val="00319F"/>
                  </a:gs>
                  <a:gs pos="99000">
                    <a:srgbClr val="00319F">
                      <a:alpha val="0"/>
                    </a:srgbClr>
                  </a:gs>
                </a:gsLst>
                <a:lin ang="5400000" scaled="1"/>
              </a:gradFill>
              <a:ln w="28575">
                <a:noFill/>
              </a:ln>
              <a:effectLst/>
            </c:spPr>
            <c:extLst>
              <c:ext xmlns:c16="http://schemas.microsoft.com/office/drawing/2014/chart" uri="{C3380CC4-5D6E-409C-BE32-E72D297353CC}">
                <c16:uniqueId val="{00000003-834B-C340-BD62-5D43FB86EF19}"/>
              </c:ext>
            </c:extLst>
          </c:dPt>
          <c:cat>
            <c:strRef>
              <c:f>Sheet1!$A$2:$A$8</c:f>
              <c:strCache>
                <c:ptCount val="7"/>
                <c:pt idx="0">
                  <c:v>T恤</c:v>
                </c:pt>
                <c:pt idx="1">
                  <c:v>西装外套</c:v>
                </c:pt>
                <c:pt idx="2">
                  <c:v>帽子</c:v>
                </c:pt>
                <c:pt idx="3">
                  <c:v>重工外套</c:v>
                </c:pt>
                <c:pt idx="4">
                  <c:v>羽绒服</c:v>
                </c:pt>
                <c:pt idx="5">
                  <c:v>裤子</c:v>
                </c:pt>
                <c:pt idx="6">
                  <c:v>连衣裙</c:v>
                </c:pt>
              </c:strCache>
            </c:strRef>
          </c:cat>
          <c:val>
            <c:numRef>
              <c:f>Sheet1!$B$2:$B$8</c:f>
              <c:numCache>
                <c:formatCode>General</c:formatCode>
                <c:ptCount val="7"/>
                <c:pt idx="0">
                  <c:v>799</c:v>
                </c:pt>
                <c:pt idx="1">
                  <c:v>1399</c:v>
                </c:pt>
                <c:pt idx="2">
                  <c:v>699</c:v>
                </c:pt>
                <c:pt idx="3">
                  <c:v>2499</c:v>
                </c:pt>
                <c:pt idx="4">
                  <c:v>3699</c:v>
                </c:pt>
                <c:pt idx="5">
                  <c:v>1399</c:v>
                </c:pt>
                <c:pt idx="6">
                  <c:v>2199</c:v>
                </c:pt>
              </c:numCache>
            </c:numRef>
          </c:val>
          <c:extLst>
            <c:ext xmlns:c16="http://schemas.microsoft.com/office/drawing/2014/chart" uri="{C3380CC4-5D6E-409C-BE32-E72D297353CC}">
              <c16:uniqueId val="{00000004-834B-C340-BD62-5D43FB86EF19}"/>
            </c:ext>
          </c:extLst>
        </c:ser>
        <c:dLbls>
          <c:showLegendKey val="0"/>
          <c:showVal val="0"/>
          <c:showCatName val="0"/>
          <c:showSerName val="0"/>
          <c:showPercent val="0"/>
          <c:showBubbleSize val="0"/>
        </c:dLbls>
        <c:axId val="74092863"/>
        <c:axId val="2080601984"/>
      </c:areaChart>
      <c:catAx>
        <c:axId val="74092863"/>
        <c:scaling>
          <c:orientation val="minMax"/>
        </c:scaling>
        <c:delete val="1"/>
        <c:axPos val="b"/>
        <c:numFmt formatCode="General" sourceLinked="1"/>
        <c:majorTickMark val="none"/>
        <c:minorTickMark val="none"/>
        <c:tickLblPos val="nextTo"/>
        <c:crossAx val="2080601984"/>
        <c:crosses val="autoZero"/>
        <c:auto val="1"/>
        <c:lblAlgn val="ctr"/>
        <c:lblOffset val="100"/>
        <c:noMultiLvlLbl val="0"/>
      </c:catAx>
      <c:valAx>
        <c:axId val="2080601984"/>
        <c:scaling>
          <c:orientation val="minMax"/>
        </c:scaling>
        <c:delete val="1"/>
        <c:axPos val="l"/>
        <c:numFmt formatCode="General" sourceLinked="1"/>
        <c:majorTickMark val="none"/>
        <c:minorTickMark val="none"/>
        <c:tickLblPos val="nextTo"/>
        <c:crossAx val="74092863"/>
        <c:crossesAt val="1"/>
        <c:crossBetween val="midCat"/>
      </c:valAx>
      <c:spPr>
        <a:noFill/>
        <a:ln w="25400">
          <a:noFill/>
        </a:ln>
        <a:effectLst/>
      </c:spPr>
    </c:plotArea>
    <c:plotVisOnly val="1"/>
    <c:dispBlanksAs val="gap"/>
    <c:showDLblsOverMax val="0"/>
  </c:chart>
  <c:spPr>
    <a:noFill/>
    <a:ln>
      <a:noFill/>
    </a:ln>
    <a:effectLst/>
  </c:spPr>
  <c:txPr>
    <a:bodyPr/>
    <a:lstStyle/>
    <a:p>
      <a:pPr>
        <a:defRPr lang="zh-CN" b="0" i="0">
          <a:solidFill>
            <a:srgbClr val="1E344D"/>
          </a:solidFill>
          <a:latin typeface="Alibaba PuHuiTi Medium" pitchFamily="18" charset="-122"/>
          <a:ea typeface="Alibaba PuHuiTi Medium" pitchFamily="18" charset="-122"/>
          <a:cs typeface="Alibaba PuHuiTi Medium" pitchFamily="18" charset="-122"/>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200" b="0" i="0" u="none" strike="noStrike" kern="1200" spc="0" baseline="0">
                <a:solidFill>
                  <a:srgbClr val="1D324E"/>
                </a:solidFill>
                <a:latin typeface="Alibaba PuHuiTi Medium" pitchFamily="18" charset="-122"/>
                <a:ea typeface="Alibaba PuHuiTi Medium" pitchFamily="18" charset="-122"/>
                <a:cs typeface="Alibaba PuHuiTi Medium" pitchFamily="18" charset="-122"/>
              </a:defRPr>
            </a:pPr>
            <a:r>
              <a:rPr lang="zh-CN" altLang="en-US" sz="1200" dirty="0"/>
              <a:t>产品价格带</a:t>
            </a:r>
          </a:p>
        </c:rich>
      </c:tx>
      <c:layout>
        <c:manualLayout>
          <c:xMode val="edge"/>
          <c:yMode val="edge"/>
          <c:x val="0.47419484890913483"/>
          <c:y val="0"/>
        </c:manualLayout>
      </c:layout>
      <c:overlay val="0"/>
      <c:spPr>
        <a:noFill/>
        <a:ln>
          <a:noFill/>
        </a:ln>
        <a:effectLst/>
      </c:spPr>
      <c:txPr>
        <a:bodyPr rot="0" spcFirstLastPara="1" vertOverflow="ellipsis" vert="horz" wrap="square" anchor="ctr" anchorCtr="1"/>
        <a:lstStyle/>
        <a:p>
          <a:pPr>
            <a:defRPr lang="zh-CN" sz="1200" b="0" i="0" u="none" strike="noStrike" kern="1200" spc="0" baseline="0">
              <a:solidFill>
                <a:srgbClr val="1D324E"/>
              </a:solidFill>
              <a:latin typeface="Alibaba PuHuiTi Medium" pitchFamily="18" charset="-122"/>
              <a:ea typeface="Alibaba PuHuiTi Medium" pitchFamily="18" charset="-122"/>
              <a:cs typeface="Alibaba PuHuiTi Medium" pitchFamily="18" charset="-122"/>
            </a:defRPr>
          </a:pPr>
          <a:endParaRPr lang="zh-CN"/>
        </a:p>
      </c:txPr>
    </c:title>
    <c:autoTitleDeleted val="0"/>
    <c:plotArea>
      <c:layout>
        <c:manualLayout>
          <c:layoutTarget val="inner"/>
          <c:xMode val="edge"/>
          <c:yMode val="edge"/>
          <c:x val="0.11847374369405"/>
          <c:y val="9.6304980696106296E-2"/>
          <c:w val="0.86014917457848405"/>
          <c:h val="0.64305580428725495"/>
        </c:manualLayout>
      </c:layout>
      <c:barChart>
        <c:barDir val="col"/>
        <c:grouping val="stacked"/>
        <c:varyColors val="0"/>
        <c:ser>
          <c:idx val="0"/>
          <c:order val="0"/>
          <c:tx>
            <c:strRef>
              <c:f>Sheet1!$B$1</c:f>
              <c:strCache>
                <c:ptCount val="1"/>
                <c:pt idx="0">
                  <c:v>价格</c:v>
                </c:pt>
              </c:strCache>
            </c:strRef>
          </c:tx>
          <c:spPr>
            <a:solidFill>
              <a:srgbClr val="00319F"/>
            </a:solidFill>
            <a:ln>
              <a:noFill/>
            </a:ln>
            <a:effectLst/>
          </c:spPr>
          <c:invertIfNegative val="0"/>
          <c:dPt>
            <c:idx val="0"/>
            <c:invertIfNegative val="0"/>
            <c:bubble3D val="0"/>
            <c:spPr>
              <a:solidFill>
                <a:srgbClr val="00319F"/>
              </a:solidFill>
              <a:ln>
                <a:noFill/>
              </a:ln>
              <a:effectLst/>
            </c:spPr>
            <c:extLst>
              <c:ext xmlns:c16="http://schemas.microsoft.com/office/drawing/2014/chart" uri="{C3380CC4-5D6E-409C-BE32-E72D297353CC}">
                <c16:uniqueId val="{00000001-3A84-D343-871E-FA44F3C2CF84}"/>
              </c:ext>
            </c:extLst>
          </c:dPt>
          <c:dPt>
            <c:idx val="3"/>
            <c:invertIfNegative val="0"/>
            <c:bubble3D val="0"/>
            <c:spPr>
              <a:solidFill>
                <a:srgbClr val="00319F"/>
              </a:solidFill>
              <a:ln>
                <a:noFill/>
              </a:ln>
              <a:effectLst/>
            </c:spPr>
            <c:extLst>
              <c:ext xmlns:c16="http://schemas.microsoft.com/office/drawing/2014/chart" uri="{C3380CC4-5D6E-409C-BE32-E72D297353CC}">
                <c16:uniqueId val="{00000003-3A84-D343-871E-FA44F3C2CF84}"/>
              </c:ext>
            </c:extLst>
          </c:dPt>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bg1"/>
                    </a:solidFill>
                    <a:effectLst>
                      <a:outerShdw blurRad="114300" dist="88900" dir="5700000" algn="tl" rotWithShape="0">
                        <a:prstClr val="black">
                          <a:alpha val="92603"/>
                        </a:prstClr>
                      </a:outerShdw>
                    </a:effectLst>
                    <a:latin typeface="Alibaba PuHuiTi Medium" pitchFamily="18" charset="-122"/>
                    <a:ea typeface="Alibaba PuHuiTi Medium" pitchFamily="18" charset="-122"/>
                    <a:cs typeface="Alibaba PuHuiTi Medium" pitchFamily="18" charset="-122"/>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T恤</c:v>
                </c:pt>
                <c:pt idx="1">
                  <c:v>西装外套</c:v>
                </c:pt>
                <c:pt idx="2">
                  <c:v>帽子</c:v>
                </c:pt>
                <c:pt idx="3">
                  <c:v>重工外套</c:v>
                </c:pt>
                <c:pt idx="4">
                  <c:v>羽绒服</c:v>
                </c:pt>
                <c:pt idx="5">
                  <c:v>裤子</c:v>
                </c:pt>
                <c:pt idx="6">
                  <c:v>连衣裙</c:v>
                </c:pt>
              </c:strCache>
            </c:strRef>
          </c:cat>
          <c:val>
            <c:numRef>
              <c:f>Sheet1!$B$2:$B$8</c:f>
              <c:numCache>
                <c:formatCode>General</c:formatCode>
                <c:ptCount val="7"/>
                <c:pt idx="0">
                  <c:v>799</c:v>
                </c:pt>
                <c:pt idx="1">
                  <c:v>1399</c:v>
                </c:pt>
                <c:pt idx="2">
                  <c:v>699</c:v>
                </c:pt>
                <c:pt idx="3">
                  <c:v>2499</c:v>
                </c:pt>
                <c:pt idx="4">
                  <c:v>3999</c:v>
                </c:pt>
                <c:pt idx="5">
                  <c:v>1399</c:v>
                </c:pt>
                <c:pt idx="6">
                  <c:v>2199</c:v>
                </c:pt>
              </c:numCache>
            </c:numRef>
          </c:val>
          <c:extLst>
            <c:ext xmlns:c16="http://schemas.microsoft.com/office/drawing/2014/chart" uri="{C3380CC4-5D6E-409C-BE32-E72D297353CC}">
              <c16:uniqueId val="{00000004-3A84-D343-871E-FA44F3C2CF84}"/>
            </c:ext>
          </c:extLst>
        </c:ser>
        <c:dLbls>
          <c:dLblPos val="inBase"/>
          <c:showLegendKey val="0"/>
          <c:showVal val="1"/>
          <c:showCatName val="0"/>
          <c:showSerName val="0"/>
          <c:showPercent val="0"/>
          <c:showBubbleSize val="0"/>
        </c:dLbls>
        <c:gapWidth val="172"/>
        <c:overlap val="37"/>
        <c:axId val="74092863"/>
        <c:axId val="2080601984"/>
      </c:barChart>
      <c:catAx>
        <c:axId val="74092863"/>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zh-CN" sz="1195" b="0" i="0" u="none" strike="noStrike" kern="1200" baseline="0">
                <a:solidFill>
                  <a:srgbClr val="1D324E"/>
                </a:solidFill>
                <a:latin typeface="Alibaba PuHuiTi Medium" pitchFamily="18" charset="-122"/>
                <a:ea typeface="Alibaba PuHuiTi Medium" pitchFamily="18" charset="-122"/>
                <a:cs typeface="Alibaba PuHuiTi Medium" pitchFamily="18" charset="-122"/>
              </a:defRPr>
            </a:pPr>
            <a:endParaRPr lang="zh-CN"/>
          </a:p>
        </c:txPr>
        <c:crossAx val="2080601984"/>
        <c:crosses val="autoZero"/>
        <c:auto val="1"/>
        <c:lblAlgn val="ctr"/>
        <c:lblOffset val="100"/>
        <c:noMultiLvlLbl val="0"/>
      </c:catAx>
      <c:valAx>
        <c:axId val="2080601984"/>
        <c:scaling>
          <c:orientation val="minMax"/>
        </c:scaling>
        <c:delete val="0"/>
        <c:axPos val="l"/>
        <c:majorGridlines>
          <c:spPr>
            <a:ln w="9525" cap="rnd" cmpd="sng" algn="ctr">
              <a:solidFill>
                <a:srgbClr val="1D324E">
                  <a:alpha val="27000"/>
                </a:srgbClr>
              </a:solidFill>
              <a:round/>
              <a:tailEnd w="sm" len="lg"/>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rgbClr val="1D324E"/>
                </a:solidFill>
                <a:latin typeface="Alibaba PuHuiTi Medium" pitchFamily="18" charset="-122"/>
                <a:ea typeface="Alibaba PuHuiTi Medium" pitchFamily="18" charset="-122"/>
                <a:cs typeface="Alibaba PuHuiTi Medium" pitchFamily="18" charset="-122"/>
              </a:defRPr>
            </a:pPr>
            <a:endParaRPr lang="zh-CN"/>
          </a:p>
        </c:txPr>
        <c:crossAx val="74092863"/>
        <c:crossesAt val="1"/>
        <c:crossBetween val="between"/>
      </c:valAx>
      <c:spPr>
        <a:noFill/>
        <a:ln>
          <a:noFill/>
        </a:ln>
        <a:effectLst/>
      </c:spPr>
    </c:plotArea>
    <c:plotVisOnly val="1"/>
    <c:dispBlanksAs val="gap"/>
    <c:showDLblsOverMax val="0"/>
  </c:chart>
  <c:spPr>
    <a:noFill/>
    <a:ln>
      <a:noFill/>
    </a:ln>
    <a:effectLst/>
  </c:spPr>
  <c:txPr>
    <a:bodyPr/>
    <a:lstStyle/>
    <a:p>
      <a:pPr>
        <a:defRPr lang="zh-CN" b="0" i="0">
          <a:solidFill>
            <a:srgbClr val="1D324E"/>
          </a:solidFill>
          <a:latin typeface="Alibaba PuHuiTi Medium" pitchFamily="18" charset="-122"/>
          <a:ea typeface="Alibaba PuHuiTi Medium" pitchFamily="18" charset="-122"/>
          <a:cs typeface="Alibaba PuHuiTi Medium" pitchFamily="18" charset="-122"/>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2026/5/20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75C004-A9D4-4858-99EC-F4CCE56E2FEF}" type="datetimeFigureOut">
              <a:rPr lang="zh-CN" altLang="en-US" smtClean="0"/>
              <a:t>2026/5/20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4E2E4E-2FFD-4B0E-BE9C-FA7BDC09154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各位老师们好，我是来自</a:t>
            </a:r>
            <a:r>
              <a:rPr kumimoji="1" lang="en-US" altLang="zh-CN" dirty="0"/>
              <a:t>22</a:t>
            </a:r>
            <a:r>
              <a:rPr kumimoji="1" lang="zh-CN" altLang="en-US" dirty="0"/>
              <a:t>级服工</a:t>
            </a:r>
            <a:r>
              <a:rPr kumimoji="1" lang="en-US" altLang="zh-CN" dirty="0"/>
              <a:t>1</a:t>
            </a:r>
            <a:r>
              <a:rPr kumimoji="1" lang="zh-CN" altLang="en-US" dirty="0"/>
              <a:t>班的罗悠，指导老师是张颖老师，企业指导老师是付金磊老师，我的毕业论文题目是：“小单快反”模式服装产品质量一致性管控与退货优化策略研究</a:t>
            </a:r>
          </a:p>
        </p:txBody>
      </p:sp>
      <p:sp>
        <p:nvSpPr>
          <p:cNvPr id="4" name="灯片编号占位符 3"/>
          <p:cNvSpPr>
            <a:spLocks noGrp="1"/>
          </p:cNvSpPr>
          <p:nvPr>
            <p:ph type="sldNum" sz="quarter" idx="5"/>
          </p:nvPr>
        </p:nvSpPr>
        <p:spPr/>
        <p:txBody>
          <a:bodyPr/>
          <a:lstStyle/>
          <a:p>
            <a:fld id="{4A4E2E4E-2FFD-4B0E-BE9C-FA7BDC09154E}" type="slidenum">
              <a:rPr lang="zh-CN" altLang="en-US" smtClean="0"/>
              <a:t>1</a:t>
            </a:fld>
            <a:endParaRPr lang="zh-CN" altLang="en-US"/>
          </a:p>
        </p:txBody>
      </p:sp>
    </p:spTree>
    <p:extLst>
      <p:ext uri="{BB962C8B-B14F-4D97-AF65-F5344CB8AC3E}">
        <p14:creationId xmlns:p14="http://schemas.microsoft.com/office/powerpoint/2010/main" val="1974662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在面料入库环节，由于供应商提供的面料不够标准，有色差和疵点等问题，直接投入大货导致成品问题。面料处理的时候“一刀切”采用同一种熨烫方法，导致面料烫坏。压缩工期省略了预洗水直接裁剪，导致特殊面料缩水较大，版型偏差。在缝制时预留线头防止花型散开，被顾客认为瑕疵。衣服的合格证有问题等。那么识别了以下因素，我们采用数据分析量化后果</a:t>
            </a:r>
          </a:p>
        </p:txBody>
      </p:sp>
      <p:sp>
        <p:nvSpPr>
          <p:cNvPr id="4" name="灯片编号占位符 3"/>
          <p:cNvSpPr>
            <a:spLocks noGrp="1"/>
          </p:cNvSpPr>
          <p:nvPr>
            <p:ph type="sldNum" sz="quarter" idx="5"/>
          </p:nvPr>
        </p:nvSpPr>
        <p:spPr/>
        <p:txBody>
          <a:bodyPr/>
          <a:lstStyle/>
          <a:p>
            <a:fld id="{4A4E2E4E-2FFD-4B0E-BE9C-FA7BDC09154E}" type="slidenum">
              <a:rPr lang="zh-CN" altLang="en-US" smtClean="0"/>
              <a:t>10</a:t>
            </a:fld>
            <a:endParaRPr lang="zh-CN" altLang="en-US"/>
          </a:p>
        </p:txBody>
      </p:sp>
    </p:spTree>
    <p:extLst>
      <p:ext uri="{BB962C8B-B14F-4D97-AF65-F5344CB8AC3E}">
        <p14:creationId xmlns:p14="http://schemas.microsoft.com/office/powerpoint/2010/main" val="3528249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通过真实数据量化</a:t>
            </a:r>
            <a:r>
              <a:rPr lang="zh-CN" altLang="en-US" sz="1200" dirty="0">
                <a:latin typeface="微软雅黑" panose="020B0503020204020204" pitchFamily="34" charset="-122"/>
                <a:ea typeface="微软雅黑" panose="020B0503020204020204" pitchFamily="34" charset="-122"/>
              </a:rPr>
              <a:t>各项质量断点在退货体系中的影响权重和优先等级，本研究采用了帕累托图，对</a:t>
            </a:r>
            <a:r>
              <a:rPr lang="en-US" altLang="zh-CN" sz="1200" dirty="0">
                <a:latin typeface="微软雅黑" panose="020B0503020204020204" pitchFamily="34" charset="-122"/>
                <a:ea typeface="微软雅黑" panose="020B0503020204020204" pitchFamily="34" charset="-122"/>
              </a:rPr>
              <a:t>13889</a:t>
            </a:r>
            <a:r>
              <a:rPr lang="zh-CN" altLang="en-US" sz="1200" dirty="0">
                <a:latin typeface="微软雅黑" panose="020B0503020204020204" pitchFamily="34" charset="-122"/>
                <a:ea typeface="微软雅黑" panose="020B0503020204020204" pitchFamily="34" charset="-122"/>
              </a:rPr>
              <a:t>份真实样本进行分析。得出</a:t>
            </a:r>
            <a:r>
              <a:rPr lang="zh-CN" altLang="zh-CN" sz="1800" kern="100" spc="20" dirty="0">
                <a:effectLst/>
                <a:latin typeface="Times New Roman" panose="02020603050405020304" pitchFamily="18" charset="0"/>
                <a:ea typeface="宋体" panose="02010600030101010101" pitchFamily="2" charset="-122"/>
                <a:cs typeface="Times New Roman" panose="02020603050405020304" pitchFamily="18" charset="0"/>
              </a:rPr>
              <a:t>面料材质的描述不符、版型的尺寸偏差还有车缝过程中的做工瑕疵</a:t>
            </a:r>
            <a:r>
              <a:rPr lang="zh-CN" altLang="en-US" dirty="0">
                <a:effectLst/>
              </a:rPr>
              <a:t>是三大核心客观因素，与先前挖掘的断点相吻合。但是量化了原因权重后，却不清楚这种原因将带来怎样的后果，于是我采用了相关性分析，量化退货带来的后果。</a:t>
            </a:r>
            <a:endParaRPr kumimoji="1" lang="zh-CN" altLang="en-US" dirty="0"/>
          </a:p>
        </p:txBody>
      </p:sp>
      <p:sp>
        <p:nvSpPr>
          <p:cNvPr id="4" name="灯片编号占位符 3"/>
          <p:cNvSpPr>
            <a:spLocks noGrp="1"/>
          </p:cNvSpPr>
          <p:nvPr>
            <p:ph type="sldNum" sz="quarter" idx="5"/>
          </p:nvPr>
        </p:nvSpPr>
        <p:spPr/>
        <p:txBody>
          <a:bodyPr/>
          <a:lstStyle/>
          <a:p>
            <a:fld id="{4A4E2E4E-2FFD-4B0E-BE9C-FA7BDC09154E}" type="slidenum">
              <a:rPr lang="zh-CN" altLang="en-US" smtClean="0"/>
              <a:t>11</a:t>
            </a:fld>
            <a:endParaRPr lang="zh-CN" altLang="en-US"/>
          </a:p>
        </p:txBody>
      </p:sp>
    </p:spTree>
    <p:extLst>
      <p:ext uri="{BB962C8B-B14F-4D97-AF65-F5344CB8AC3E}">
        <p14:creationId xmlns:p14="http://schemas.microsoft.com/office/powerpoint/2010/main" val="3147363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58BFA-F7DD-0E34-A86C-84AB859C5EA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B8D1FEA-7DA0-D158-FF78-BF0AE81AF1D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2D13C5A-C598-828D-6EDF-38C8B15B21B4}"/>
              </a:ext>
            </a:extLst>
          </p:cNvPr>
          <p:cNvSpPr>
            <a:spLocks noGrp="1"/>
          </p:cNvSpPr>
          <p:nvPr>
            <p:ph type="body" idx="1"/>
          </p:nvPr>
        </p:nvSpPr>
        <p:spPr/>
        <p:txBody>
          <a:bodyPr/>
          <a:lstStyle/>
          <a:p>
            <a:r>
              <a:rPr lang="zh-CN" altLang="zh-CN" sz="1800" kern="100" spc="20" dirty="0">
                <a:effectLst/>
                <a:latin typeface="Times New Roman" panose="02020603050405020304" pitchFamily="18" charset="0"/>
                <a:ea typeface="宋体" panose="02010600030101010101" pitchFamily="2" charset="-122"/>
                <a:cs typeface="Times New Roman" panose="02020603050405020304" pitchFamily="18" charset="0"/>
              </a:rPr>
              <a:t>很多电商企业都有一种侥幸心理，觉得退货可以重新上架，只是损失了快递费而已。</a:t>
            </a:r>
            <a:r>
              <a:rPr lang="zh-CN" altLang="zh-CN" dirty="0">
                <a:effectLst/>
              </a:rPr>
              <a:t> </a:t>
            </a:r>
            <a:r>
              <a:rPr lang="zh-CN" altLang="en-US" dirty="0">
                <a:effectLst/>
              </a:rPr>
              <a:t>但实际上退货会导致顾客流向竞店。而设置前置质检工序则可以拦截瑕疵品，减少退货率，省下外部失败成本。</a:t>
            </a:r>
            <a:endParaRPr kumimoji="1" lang="zh-CN" altLang="en-US" dirty="0"/>
          </a:p>
        </p:txBody>
      </p:sp>
      <p:sp>
        <p:nvSpPr>
          <p:cNvPr id="4" name="灯片编号占位符 3">
            <a:extLst>
              <a:ext uri="{FF2B5EF4-FFF2-40B4-BE49-F238E27FC236}">
                <a16:creationId xmlns:a16="http://schemas.microsoft.com/office/drawing/2014/main" id="{C201D2DD-67CC-5166-124D-C147764A9098}"/>
              </a:ext>
            </a:extLst>
          </p:cNvPr>
          <p:cNvSpPr>
            <a:spLocks noGrp="1"/>
          </p:cNvSpPr>
          <p:nvPr>
            <p:ph type="sldNum" sz="quarter" idx="5"/>
          </p:nvPr>
        </p:nvSpPr>
        <p:spPr/>
        <p:txBody>
          <a:bodyPr/>
          <a:lstStyle/>
          <a:p>
            <a:fld id="{4A4E2E4E-2FFD-4B0E-BE9C-FA7BDC09154E}" type="slidenum">
              <a:rPr lang="zh-CN" altLang="en-US" smtClean="0"/>
              <a:t>12</a:t>
            </a:fld>
            <a:endParaRPr lang="zh-CN" altLang="en-US"/>
          </a:p>
        </p:txBody>
      </p:sp>
    </p:spTree>
    <p:extLst>
      <p:ext uri="{BB962C8B-B14F-4D97-AF65-F5344CB8AC3E}">
        <p14:creationId xmlns:p14="http://schemas.microsoft.com/office/powerpoint/2010/main" val="2664902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那么省下的外部失败成本大概是多少，我建立了假设模型，将预防鉴定成本和外部失败成本量化，当</a:t>
            </a:r>
            <a:r>
              <a:rPr lang="zh-CN" altLang="en-US" sz="1200" dirty="0">
                <a:latin typeface="微软雅黑" panose="020B0503020204020204" pitchFamily="34" charset="-122"/>
                <a:ea typeface="微软雅黑" panose="020B0503020204020204" pitchFamily="34" charset="-122"/>
              </a:rPr>
              <a:t>投入的质检费</a:t>
            </a:r>
            <a:r>
              <a:rPr lang="en-US" altLang="zh-CN" sz="1200" dirty="0">
                <a:latin typeface="微软雅黑" panose="020B0503020204020204" pitchFamily="34" charset="-122"/>
                <a:ea typeface="微软雅黑" panose="020B0503020204020204" pitchFamily="34" charset="-122"/>
              </a:rPr>
              <a:t>&lt;</a:t>
            </a:r>
            <a:r>
              <a:rPr lang="zh-CN" altLang="en-US" sz="1200" dirty="0">
                <a:latin typeface="微软雅黑" panose="020B0503020204020204" pitchFamily="34" charset="-122"/>
                <a:ea typeface="微软雅黑" panose="020B0503020204020204" pitchFamily="34" charset="-122"/>
              </a:rPr>
              <a:t>节省下来的退货成本，此时策略成立。</a:t>
            </a:r>
            <a:endParaRPr kumimoji="1" lang="zh-CN" altLang="en-US" dirty="0"/>
          </a:p>
        </p:txBody>
      </p:sp>
      <p:sp>
        <p:nvSpPr>
          <p:cNvPr id="4" name="灯片编号占位符 3"/>
          <p:cNvSpPr>
            <a:spLocks noGrp="1"/>
          </p:cNvSpPr>
          <p:nvPr>
            <p:ph type="sldNum" sz="quarter" idx="5"/>
          </p:nvPr>
        </p:nvSpPr>
        <p:spPr/>
        <p:txBody>
          <a:bodyPr/>
          <a:lstStyle/>
          <a:p>
            <a:fld id="{4A4E2E4E-2FFD-4B0E-BE9C-FA7BDC09154E}" type="slidenum">
              <a:rPr lang="zh-CN" altLang="en-US" smtClean="0"/>
              <a:t>13</a:t>
            </a:fld>
            <a:endParaRPr lang="zh-CN" altLang="en-US"/>
          </a:p>
        </p:txBody>
      </p:sp>
    </p:spTree>
    <p:extLst>
      <p:ext uri="{BB962C8B-B14F-4D97-AF65-F5344CB8AC3E}">
        <p14:creationId xmlns:p14="http://schemas.microsoft.com/office/powerpoint/2010/main" val="1891196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pPr>
            <a:r>
              <a:rPr kumimoji="1" lang="zh-CN" altLang="en-US" dirty="0"/>
              <a:t>由此可知，实行规则前的质检成本为</a:t>
            </a:r>
            <a:r>
              <a:rPr kumimoji="1" lang="en-US" altLang="zh-CN" dirty="0"/>
              <a:t>10.81</a:t>
            </a:r>
            <a:r>
              <a:rPr kumimoji="1" lang="zh-CN" altLang="en-US" dirty="0"/>
              <a:t>元，实行后为</a:t>
            </a:r>
            <a:r>
              <a:rPr kumimoji="1" lang="en-US" altLang="zh-CN" dirty="0"/>
              <a:t>13.38</a:t>
            </a:r>
            <a:r>
              <a:rPr kumimoji="1" lang="zh-CN" altLang="en-US" dirty="0"/>
              <a:t>元并且在销售端增加了产品质量波动的描述，降低客户预期，单件退货成本为</a:t>
            </a:r>
            <a:r>
              <a:rPr kumimoji="1" lang="en-US" altLang="zh-CN" dirty="0"/>
              <a:t>18.37</a:t>
            </a:r>
            <a:r>
              <a:rPr kumimoji="1" lang="zh-CN" altLang="en-US" dirty="0"/>
              <a:t>元包含包材损耗、物流损耗、人工重新检验费用等。优化前的退货率为</a:t>
            </a:r>
            <a:r>
              <a:rPr kumimoji="1" lang="en-US" altLang="zh-CN" dirty="0"/>
              <a:t>45%</a:t>
            </a:r>
            <a:r>
              <a:rPr kumimoji="1" lang="zh-CN" altLang="en-US" dirty="0"/>
              <a:t>，优化后的退货率为</a:t>
            </a:r>
            <a:r>
              <a:rPr kumimoji="1" lang="en-US" altLang="zh-CN" dirty="0"/>
              <a:t>31%</a:t>
            </a:r>
            <a:r>
              <a:rPr kumimoji="1" lang="zh-CN" altLang="en-US" dirty="0"/>
              <a:t>。由计算公式可知，增加</a:t>
            </a:r>
            <a:r>
              <a:rPr lang="zh-CN" altLang="en-US" sz="1200" dirty="0">
                <a:latin typeface="微软雅黑" panose="020B0503020204020204" pitchFamily="34" charset="-122"/>
                <a:ea typeface="微软雅黑" panose="020B0503020204020204" pitchFamily="34" charset="-122"/>
              </a:rPr>
              <a:t>预防成本（质检成本）增加</a:t>
            </a:r>
            <a:r>
              <a:rPr lang="en-US" altLang="zh-CN" sz="1200" dirty="0">
                <a:latin typeface="微软雅黑" panose="020B0503020204020204" pitchFamily="34" charset="-122"/>
                <a:ea typeface="微软雅黑" panose="020B0503020204020204" pitchFamily="34" charset="-122"/>
              </a:rPr>
              <a:t>8195.73</a:t>
            </a:r>
            <a:r>
              <a:rPr lang="zh-CN" altLang="en-US" sz="1200" dirty="0">
                <a:latin typeface="微软雅黑" panose="020B0503020204020204" pitchFamily="34" charset="-122"/>
                <a:ea typeface="微软雅黑" panose="020B0503020204020204" pitchFamily="34" charset="-122"/>
              </a:rPr>
              <a:t>元、外部失败成本（退货成本）节省</a:t>
            </a:r>
            <a:r>
              <a:rPr lang="en-US" altLang="zh-CN" sz="1200" dirty="0">
                <a:latin typeface="微软雅黑" panose="020B0503020204020204" pitchFamily="34" charset="-122"/>
                <a:ea typeface="微软雅黑" panose="020B0503020204020204" pitchFamily="34" charset="-122"/>
              </a:rPr>
              <a:t>28548.88</a:t>
            </a:r>
            <a:r>
              <a:rPr lang="zh-CN" altLang="en-US" sz="1200" dirty="0">
                <a:latin typeface="微软雅黑" panose="020B0503020204020204" pitchFamily="34" charset="-122"/>
                <a:ea typeface="微软雅黑" panose="020B0503020204020204" pitchFamily="34" charset="-122"/>
              </a:rPr>
              <a:t>元、质量总成本节省</a:t>
            </a:r>
            <a:r>
              <a:rPr lang="en-US" altLang="zh-CN" sz="1200" dirty="0">
                <a:latin typeface="微软雅黑" panose="020B0503020204020204" pitchFamily="34" charset="-122"/>
                <a:ea typeface="微软雅黑" panose="020B0503020204020204" pitchFamily="34" charset="-122"/>
              </a:rPr>
              <a:t>20353.15</a:t>
            </a:r>
            <a:r>
              <a:rPr lang="zh-CN" altLang="en-US" sz="1200" dirty="0">
                <a:latin typeface="微软雅黑" panose="020B0503020204020204" pitchFamily="34" charset="-122"/>
                <a:ea typeface="微软雅黑" panose="020B0503020204020204" pitchFamily="34" charset="-122"/>
              </a:rPr>
              <a:t>元。预防成本有效地减少了</a:t>
            </a:r>
            <a:r>
              <a:rPr lang="zh-CN" altLang="en-US" sz="1200" dirty="0">
                <a:solidFill>
                  <a:srgbClr val="C00000"/>
                </a:solidFill>
                <a:latin typeface="微软雅黑" panose="020B0503020204020204" pitchFamily="34" charset="-122"/>
                <a:ea typeface="微软雅黑" panose="020B0503020204020204" pitchFamily="34" charset="-122"/>
              </a:rPr>
              <a:t>质量总成本</a:t>
            </a:r>
            <a:r>
              <a:rPr lang="zh-CN" altLang="en-US" sz="1200" dirty="0">
                <a:latin typeface="微软雅黑" panose="020B0503020204020204" pitchFamily="34" charset="-122"/>
                <a:ea typeface="微软雅黑" panose="020B0503020204020204" pitchFamily="34" charset="-122"/>
              </a:rPr>
              <a:t>。于是再次结论上我们进一步完善了</a:t>
            </a:r>
            <a:r>
              <a:rPr lang="en-US"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公司生产流程的质量标准，给出来优化对策</a:t>
            </a:r>
            <a:endParaRPr lang="en-US" altLang="zh-CN" sz="12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fld id="{4A4E2E4E-2FFD-4B0E-BE9C-FA7BDC09154E}" type="slidenum">
              <a:rPr lang="zh-CN" altLang="en-US" smtClean="0"/>
              <a:t>14</a:t>
            </a:fld>
            <a:endParaRPr lang="zh-CN" altLang="en-US"/>
          </a:p>
        </p:txBody>
      </p:sp>
    </p:spTree>
    <p:extLst>
      <p:ext uri="{BB962C8B-B14F-4D97-AF65-F5344CB8AC3E}">
        <p14:creationId xmlns:p14="http://schemas.microsoft.com/office/powerpoint/2010/main" val="955172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针对先前的断点，在销售方面对天然面料采用详细描述作为购买预警，并部分采用限量营销。其次对整个生产采用准备现货策略，提前准备现货，减轻生产压力。在质量标准上，采用验布检验非标准面料，避免有问题的面料流入生产流程。规定熨烫特殊面面料的时候，针对面料特性采用不同方法。在做成衣之前做出头样确定缩水率并将数据入库。制定高标准的质检</a:t>
            </a:r>
            <a:r>
              <a:rPr lang="en-US" altLang="zh-CN" dirty="0"/>
              <a:t>SOP</a:t>
            </a:r>
            <a:r>
              <a:rPr lang="zh-CN" altLang="en-US" dirty="0"/>
              <a:t>，做到工人自检、组长全检、总监抽检的多级质检制度。将缝纫工艺精进和服装合格证和洗水唛改进并附上检测报告，维护客户信赖。</a:t>
            </a:r>
            <a:endParaRPr lang="en-US" altLang="zh-CN" dirty="0"/>
          </a:p>
          <a:p>
            <a:r>
              <a:rPr lang="zh-CN" altLang="en-US" dirty="0"/>
              <a:t>制定以上对策后，对新一月的数据追踪，检验对策的可实施性。</a:t>
            </a:r>
          </a:p>
        </p:txBody>
      </p:sp>
      <p:sp>
        <p:nvSpPr>
          <p:cNvPr id="4" name="灯片编号占位符 3"/>
          <p:cNvSpPr>
            <a:spLocks noGrp="1"/>
          </p:cNvSpPr>
          <p:nvPr>
            <p:ph type="sldNum" sz="quarter" idx="10"/>
          </p:nvPr>
        </p:nvSpPr>
        <p:spPr/>
        <p:txBody>
          <a:bodyPr/>
          <a:lstStyle/>
          <a:p>
            <a:fld id="{4A4E2E4E-2FFD-4B0E-BE9C-FA7BDC09154E}"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C25F4-61AF-B1F3-26E7-296F528198D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DF959D5-E3AC-C488-BB6D-F4E39DF45AF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AFF6078-EB22-8F48-463B-ADAD58B73EDC}"/>
              </a:ext>
            </a:extLst>
          </p:cNvPr>
          <p:cNvSpPr>
            <a:spLocks noGrp="1"/>
          </p:cNvSpPr>
          <p:nvPr>
            <p:ph type="body" idx="1"/>
          </p:nvPr>
        </p:nvSpPr>
        <p:spPr/>
        <p:txBody>
          <a:bodyPr/>
          <a:lstStyle/>
          <a:p>
            <a:r>
              <a:rPr lang="zh-CN" altLang="en-US" dirty="0"/>
              <a:t>对策实施后较大提升了预防和鉴定成本，质检成本的增加为</a:t>
            </a:r>
            <a:r>
              <a:rPr lang="en-US" altLang="zh-CN" dirty="0"/>
              <a:t>10352</a:t>
            </a:r>
            <a:r>
              <a:rPr lang="zh-CN" altLang="en-US" dirty="0"/>
              <a:t>元大于减少的退货成本，由图可知</a:t>
            </a:r>
            <a:r>
              <a:rPr lang="zh-CN" altLang="zh-CN" sz="1200" dirty="0">
                <a:latin typeface="微软雅黑" panose="020B0503020204020204" pitchFamily="34" charset="-122"/>
                <a:ea typeface="微软雅黑" panose="020B0503020204020204" pitchFamily="34" charset="-122"/>
              </a:rPr>
              <a:t>说明</a:t>
            </a:r>
            <a:r>
              <a:rPr lang="en-US" altLang="zh-CN" sz="1200" dirty="0">
                <a:latin typeface="微软雅黑" panose="020B0503020204020204" pitchFamily="34" charset="-122"/>
                <a:ea typeface="微软雅黑" panose="020B0503020204020204" pitchFamily="34" charset="-122"/>
              </a:rPr>
              <a:t>LS</a:t>
            </a:r>
            <a:r>
              <a:rPr lang="zh-CN" altLang="zh-CN" sz="1200" dirty="0">
                <a:solidFill>
                  <a:srgbClr val="C00000"/>
                </a:solidFill>
                <a:latin typeface="微软雅黑" panose="020B0503020204020204" pitchFamily="34" charset="-122"/>
                <a:ea typeface="微软雅黑" panose="020B0503020204020204" pitchFamily="34" charset="-122"/>
              </a:rPr>
              <a:t>已经超过了最佳平衡点再继续增加质检成本</a:t>
            </a:r>
            <a:r>
              <a:rPr lang="zh-CN" altLang="en-US" sz="1200" dirty="0">
                <a:solidFill>
                  <a:srgbClr val="C00000"/>
                </a:solidFill>
                <a:latin typeface="微软雅黑" panose="020B0503020204020204" pitchFamily="34" charset="-122"/>
                <a:ea typeface="微软雅黑" panose="020B0503020204020204" pitchFamily="34" charset="-122"/>
              </a:rPr>
              <a:t>，短期来看损害了利益，长期来看保证了质量，维护了店铺口碑、巩固了顾客。</a:t>
            </a:r>
            <a:endParaRPr lang="zh-CN" altLang="en-US" dirty="0"/>
          </a:p>
        </p:txBody>
      </p:sp>
      <p:sp>
        <p:nvSpPr>
          <p:cNvPr id="4" name="灯片编号占位符 3">
            <a:extLst>
              <a:ext uri="{FF2B5EF4-FFF2-40B4-BE49-F238E27FC236}">
                <a16:creationId xmlns:a16="http://schemas.microsoft.com/office/drawing/2014/main" id="{C1430F81-6CA2-EA19-D4BB-4DE96F48FB63}"/>
              </a:ext>
            </a:extLst>
          </p:cNvPr>
          <p:cNvSpPr>
            <a:spLocks noGrp="1"/>
          </p:cNvSpPr>
          <p:nvPr>
            <p:ph type="sldNum" sz="quarter" idx="10"/>
          </p:nvPr>
        </p:nvSpPr>
        <p:spPr/>
        <p:txBody>
          <a:bodyPr/>
          <a:lstStyle/>
          <a:p>
            <a:fld id="{4A4E2E4E-2FFD-4B0E-BE9C-FA7BDC09154E}" type="slidenum">
              <a:rPr lang="zh-CN" altLang="en-US" smtClean="0"/>
              <a:t>16</a:t>
            </a:fld>
            <a:endParaRPr lang="zh-CN" altLang="en-US"/>
          </a:p>
        </p:txBody>
      </p:sp>
    </p:spTree>
    <p:extLst>
      <p:ext uri="{BB962C8B-B14F-4D97-AF65-F5344CB8AC3E}">
        <p14:creationId xmlns:p14="http://schemas.microsoft.com/office/powerpoint/2010/main" val="2596392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A9949-D575-DBD0-5C3F-A72616AC941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A0D4796-2A94-DA4F-A1A0-A81785D5B50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4E93D70-D285-296F-847A-1969B31F577B}"/>
              </a:ext>
            </a:extLst>
          </p:cNvPr>
          <p:cNvSpPr>
            <a:spLocks noGrp="1"/>
          </p:cNvSpPr>
          <p:nvPr>
            <p:ph type="body" idx="1"/>
          </p:nvPr>
        </p:nvSpPr>
        <p:spPr/>
        <p:txBody>
          <a:bodyPr/>
          <a:lstStyle/>
          <a:p>
            <a:r>
              <a:rPr lang="zh-CN" altLang="zh-CN" sz="1200" dirty="0">
                <a:latin typeface="微软雅黑" panose="020B0503020204020204" pitchFamily="34" charset="-122"/>
                <a:ea typeface="微软雅黑" panose="020B0503020204020204" pitchFamily="34" charset="-122"/>
              </a:rPr>
              <a:t>研究聚焦于“小单快反”模式下服装企业面临的高退货率和质量一致性痛点，以</a:t>
            </a:r>
            <a:r>
              <a:rPr lang="en-US" altLang="zh-CN" sz="1200" dirty="0">
                <a:latin typeface="微软雅黑" panose="020B0503020204020204" pitchFamily="34" charset="-122"/>
                <a:ea typeface="微软雅黑" panose="020B0503020204020204" pitchFamily="34" charset="-122"/>
              </a:rPr>
              <a:t>LS</a:t>
            </a:r>
            <a:r>
              <a:rPr lang="zh-CN" altLang="zh-CN" sz="1200" dirty="0">
                <a:latin typeface="微软雅黑" panose="020B0503020204020204" pitchFamily="34" charset="-122"/>
                <a:ea typeface="微软雅黑" panose="020B0503020204020204" pitchFamily="34" charset="-122"/>
              </a:rPr>
              <a:t>公司为研究对象</a:t>
            </a:r>
            <a:r>
              <a:rPr lang="zh-CN" altLang="en-US" sz="1200" dirty="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得出以下结论</a:t>
            </a:r>
            <a:r>
              <a:rPr lang="zh-CN" altLang="en-US" sz="1200" dirty="0">
                <a:latin typeface="微软雅黑" panose="020B0503020204020204" pitchFamily="34" charset="-122"/>
                <a:ea typeface="微软雅黑" panose="020B0503020204020204" pitchFamily="34" charset="-122"/>
              </a:rPr>
              <a:t>：第一</a:t>
            </a:r>
            <a:r>
              <a:rPr lang="zh-CN" altLang="zh-CN" sz="1200" dirty="0">
                <a:solidFill>
                  <a:srgbClr val="C00000"/>
                </a:solidFill>
                <a:latin typeface="微软雅黑" panose="020B0503020204020204" pitchFamily="34" charset="-122"/>
                <a:ea typeface="微软雅黑" panose="020B0503020204020204" pitchFamily="34" charset="-122"/>
              </a:rPr>
              <a:t>“描述不符”“尺码偏差”以及“做工瑕疵”占据了累计退款金额的</a:t>
            </a:r>
            <a:r>
              <a:rPr lang="en-US" altLang="zh-CN" sz="1200" dirty="0">
                <a:solidFill>
                  <a:srgbClr val="C00000"/>
                </a:solidFill>
                <a:latin typeface="微软雅黑" panose="020B0503020204020204" pitchFamily="34" charset="-122"/>
                <a:ea typeface="微软雅黑" panose="020B0503020204020204" pitchFamily="34" charset="-122"/>
              </a:rPr>
              <a:t>80%</a:t>
            </a:r>
            <a:r>
              <a:rPr lang="zh-CN" altLang="zh-CN" sz="1200" dirty="0">
                <a:solidFill>
                  <a:srgbClr val="C00000"/>
                </a:solidFill>
                <a:latin typeface="微软雅黑" panose="020B0503020204020204" pitchFamily="34" charset="-122"/>
                <a:ea typeface="微软雅黑" panose="020B0503020204020204" pitchFamily="34" charset="-122"/>
              </a:rPr>
              <a:t>以上</a:t>
            </a:r>
            <a:r>
              <a:rPr lang="zh-CN" altLang="en-US" sz="1200" dirty="0">
                <a:solidFill>
                  <a:srgbClr val="C00000"/>
                </a:solidFill>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证实了快反模式下预防与鉴定环节的缺失，是导致</a:t>
            </a:r>
            <a:r>
              <a:rPr lang="zh-CN" altLang="en-US" sz="1200" dirty="0">
                <a:latin typeface="微软雅黑" panose="020B0503020204020204" pitchFamily="34" charset="-122"/>
                <a:ea typeface="微软雅黑" panose="020B0503020204020204" pitchFamily="34" charset="-122"/>
              </a:rPr>
              <a:t>退货率高</a:t>
            </a:r>
            <a:r>
              <a:rPr lang="zh-CN" altLang="zh-CN" sz="1200" dirty="0">
                <a:latin typeface="微软雅黑" panose="020B0503020204020204" pitchFamily="34" charset="-122"/>
                <a:ea typeface="微软雅黑" panose="020B0503020204020204" pitchFamily="34" charset="-122"/>
              </a:rPr>
              <a:t>的根源</a:t>
            </a:r>
            <a:r>
              <a:rPr lang="zh-CN" altLang="en-US" sz="1200" dirty="0">
                <a:latin typeface="微软雅黑" panose="020B0503020204020204" pitchFamily="34" charset="-122"/>
                <a:ea typeface="微软雅黑" panose="020B0503020204020204" pitchFamily="34" charset="-122"/>
              </a:rPr>
              <a:t>。第二</a:t>
            </a:r>
            <a:r>
              <a:rPr lang="zh-CN" altLang="zh-CN" sz="1200" dirty="0">
                <a:solidFill>
                  <a:srgbClr val="C00000"/>
                </a:solidFill>
                <a:latin typeface="微软雅黑" panose="020B0503020204020204" pitchFamily="34" charset="-122"/>
                <a:ea typeface="微软雅黑" panose="020B0503020204020204" pitchFamily="34" charset="-122"/>
              </a:rPr>
              <a:t>实施面料标准检验入库与后道大货全检验策略后</a:t>
            </a:r>
            <a:r>
              <a:rPr lang="zh-CN" altLang="en-US" sz="1200" dirty="0">
                <a:solidFill>
                  <a:srgbClr val="C00000"/>
                </a:solidFill>
                <a:latin typeface="微软雅黑" panose="020B0503020204020204" pitchFamily="34" charset="-122"/>
                <a:ea typeface="微软雅黑" panose="020B0503020204020204" pitchFamily="34" charset="-122"/>
              </a:rPr>
              <a:t>，</a:t>
            </a:r>
            <a:r>
              <a:rPr lang="zh-CN" altLang="zh-CN" sz="1200" dirty="0">
                <a:solidFill>
                  <a:srgbClr val="C00000"/>
                </a:solidFill>
                <a:latin typeface="微软雅黑" panose="020B0503020204020204" pitchFamily="34" charset="-122"/>
                <a:ea typeface="微软雅黑" panose="020B0503020204020204" pitchFamily="34" charset="-122"/>
              </a:rPr>
              <a:t>退款金额、退款单数及流失至竞店人数都呈现出统计学上的极显著下降</a:t>
            </a:r>
            <a:r>
              <a:rPr lang="zh-CN" altLang="en-US" sz="1200" dirty="0">
                <a:solidFill>
                  <a:srgbClr val="C00000"/>
                </a:solidFill>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通过流程优化</a:t>
            </a:r>
            <a:r>
              <a:rPr lang="zh-CN" altLang="en-US" sz="1200" dirty="0">
                <a:latin typeface="微软雅黑" panose="020B0503020204020204" pitchFamily="34" charset="-122"/>
                <a:ea typeface="微软雅黑" panose="020B0503020204020204" pitchFamily="34" charset="-122"/>
              </a:rPr>
              <a:t>可以</a:t>
            </a:r>
            <a:r>
              <a:rPr lang="zh-CN" altLang="zh-CN" sz="1200" dirty="0">
                <a:latin typeface="微软雅黑" panose="020B0503020204020204" pitchFamily="34" charset="-122"/>
                <a:ea typeface="微软雅黑" panose="020B0503020204020204" pitchFamily="34" charset="-122"/>
              </a:rPr>
              <a:t>实现质量一致性的稳健提升</a:t>
            </a:r>
            <a:r>
              <a:rPr lang="zh-CN" altLang="en-US" sz="1200" dirty="0">
                <a:latin typeface="微软雅黑" panose="020B0503020204020204" pitchFamily="34" charset="-122"/>
                <a:ea typeface="微软雅黑" panose="020B0503020204020204" pitchFamily="34" charset="-122"/>
              </a:rPr>
              <a:t>。第三，</a:t>
            </a:r>
            <a:r>
              <a:rPr lang="zh-CN" altLang="zh-CN" sz="1200" dirty="0">
                <a:solidFill>
                  <a:srgbClr val="C00000"/>
                </a:solidFill>
                <a:latin typeface="微软雅黑" panose="020B0503020204020204" pitchFamily="34" charset="-122"/>
                <a:ea typeface="微软雅黑" panose="020B0503020204020204" pitchFamily="34" charset="-122"/>
              </a:rPr>
              <a:t>退货金额与“流失至竞店人数”呈极显著正相关</a:t>
            </a:r>
            <a:r>
              <a:rPr lang="zh-CN" altLang="en-US" sz="1200" dirty="0">
                <a:solidFill>
                  <a:srgbClr val="C00000"/>
                </a:solidFill>
                <a:latin typeface="微软雅黑" panose="020B0503020204020204" pitchFamily="34" charset="-122"/>
                <a:ea typeface="微软雅黑" panose="020B0503020204020204" pitchFamily="34" charset="-122"/>
              </a:rPr>
              <a:t>，退货会造成顾客流向竞店。</a:t>
            </a:r>
            <a:endParaRPr lang="en-US" altLang="zh-CN" sz="1200" dirty="0">
              <a:solidFill>
                <a:srgbClr val="C00000"/>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实践启示，</a:t>
            </a:r>
            <a:r>
              <a:rPr lang="zh-CN" altLang="en-US" sz="1200" dirty="0">
                <a:latin typeface="微软雅黑" panose="020B0503020204020204" pitchFamily="34" charset="-122"/>
                <a:ea typeface="微软雅黑" panose="020B0503020204020204" pitchFamily="34" charset="-122"/>
              </a:rPr>
              <a:t>服装企业在“小单快反”的研发阶段采用头样阶段强制检测，将数据写入工艺单作为标准数据储存。推行“全检闭环”与标准作业程序（</a:t>
            </a:r>
            <a:r>
              <a:rPr lang="en" altLang="zh-CN" sz="1200" dirty="0">
                <a:latin typeface="微软雅黑" panose="020B0503020204020204" pitchFamily="34" charset="-122"/>
                <a:ea typeface="微软雅黑" panose="020B0503020204020204" pitchFamily="34" charset="-122"/>
              </a:rPr>
              <a:t>SOP</a:t>
            </a:r>
            <a:r>
              <a:rPr lang="zh-CN" altLang="e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提升质量，电商平台需在营销端进行提前说明，通过详情页的信息透明化降低消费者的期望落差。通过产销协调保证描述与实物相符。企业应对生意参谋等平台数据进行退货成因数据分析，识别每一季度的核心质量断点，进行退货断点识别并提前预防。</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灯片编号占位符 3">
            <a:extLst>
              <a:ext uri="{FF2B5EF4-FFF2-40B4-BE49-F238E27FC236}">
                <a16:creationId xmlns:a16="http://schemas.microsoft.com/office/drawing/2014/main" id="{761AEEF8-7558-1A0D-CA19-8344A8BBFDBD}"/>
              </a:ext>
            </a:extLst>
          </p:cNvPr>
          <p:cNvSpPr>
            <a:spLocks noGrp="1"/>
          </p:cNvSpPr>
          <p:nvPr>
            <p:ph type="sldNum" sz="quarter" idx="10"/>
          </p:nvPr>
        </p:nvSpPr>
        <p:spPr/>
        <p:txBody>
          <a:bodyPr/>
          <a:lstStyle/>
          <a:p>
            <a:fld id="{4A4E2E4E-2FFD-4B0E-BE9C-FA7BDC09154E}" type="slidenum">
              <a:rPr lang="zh-CN" altLang="en-US" smtClean="0"/>
              <a:t>17</a:t>
            </a:fld>
            <a:endParaRPr lang="zh-CN" altLang="en-US"/>
          </a:p>
        </p:txBody>
      </p:sp>
    </p:spTree>
    <p:extLst>
      <p:ext uri="{BB962C8B-B14F-4D97-AF65-F5344CB8AC3E}">
        <p14:creationId xmlns:p14="http://schemas.microsoft.com/office/powerpoint/2010/main" val="1211217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以上是我的毕业论文汇报，请各位老师批评指正。</a:t>
            </a:r>
          </a:p>
        </p:txBody>
      </p:sp>
      <p:sp>
        <p:nvSpPr>
          <p:cNvPr id="4" name="灯片编号占位符 3"/>
          <p:cNvSpPr>
            <a:spLocks noGrp="1"/>
          </p:cNvSpPr>
          <p:nvPr>
            <p:ph type="sldNum" sz="quarter" idx="10"/>
          </p:nvPr>
        </p:nvSpPr>
        <p:spPr/>
        <p:txBody>
          <a:bodyPr/>
          <a:lstStyle/>
          <a:p>
            <a:fld id="{4A4E2E4E-2FFD-4B0E-BE9C-FA7BDC09154E}" type="slidenum">
              <a:rPr lang="zh-CN" altLang="en-US" smtClean="0"/>
              <a:t>18</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我将从以下四个方面来说明我的论文内容</a:t>
            </a:r>
          </a:p>
        </p:txBody>
      </p:sp>
      <p:sp>
        <p:nvSpPr>
          <p:cNvPr id="4" name="灯片编号占位符 3"/>
          <p:cNvSpPr>
            <a:spLocks noGrp="1"/>
          </p:cNvSpPr>
          <p:nvPr>
            <p:ph type="sldNum" sz="quarter" idx="5"/>
          </p:nvPr>
        </p:nvSpPr>
        <p:spPr/>
        <p:txBody>
          <a:bodyPr/>
          <a:lstStyle/>
          <a:p>
            <a:fld id="{4A4E2E4E-2FFD-4B0E-BE9C-FA7BDC09154E}" type="slidenum">
              <a:rPr lang="zh-CN" altLang="en-US" smtClean="0"/>
              <a:t>2</a:t>
            </a:fld>
            <a:endParaRPr lang="zh-CN" altLang="en-US"/>
          </a:p>
        </p:txBody>
      </p:sp>
    </p:spTree>
    <p:extLst>
      <p:ext uri="{BB962C8B-B14F-4D97-AF65-F5344CB8AC3E}">
        <p14:creationId xmlns:p14="http://schemas.microsoft.com/office/powerpoint/2010/main" val="1154133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ADF13-5CF0-12C7-FEB6-BE73A81F4BC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BB89C59-02C4-31E1-B501-58626359DD6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94EBA83-4CCE-13F9-5B14-C1BB996A143C}"/>
              </a:ext>
            </a:extLst>
          </p:cNvPr>
          <p:cNvSpPr>
            <a:spLocks noGrp="1"/>
          </p:cNvSpPr>
          <p:nvPr>
            <p:ph type="body" idx="1"/>
          </p:nvPr>
        </p:nvSpPr>
        <p:spPr/>
        <p:txBody>
          <a:bodyPr/>
          <a:lstStyle/>
          <a:p>
            <a:r>
              <a:rPr lang="zh-CN" altLang="en-US" dirty="0"/>
              <a:t>首先是研究背景，目前国内女装市场，直播销售女装的退货率极高，甚至有</a:t>
            </a:r>
            <a:r>
              <a:rPr lang="en-US" altLang="zh-CN" dirty="0"/>
              <a:t>70%</a:t>
            </a:r>
            <a:r>
              <a:rPr lang="zh-CN" altLang="en-US" dirty="0"/>
              <a:t>的情况。除去消费者的主观情感因素，大多来源于描述不符合质量问题，现有的国内外研究大多关注前段营销而忽略后端生产带来的质量问题</a:t>
            </a:r>
          </a:p>
        </p:txBody>
      </p:sp>
      <p:sp>
        <p:nvSpPr>
          <p:cNvPr id="4" name="灯片编号占位符 3">
            <a:extLst>
              <a:ext uri="{FF2B5EF4-FFF2-40B4-BE49-F238E27FC236}">
                <a16:creationId xmlns:a16="http://schemas.microsoft.com/office/drawing/2014/main" id="{0455DFD2-D9FE-AEB5-7793-2F73FDB030B7}"/>
              </a:ext>
            </a:extLst>
          </p:cNvPr>
          <p:cNvSpPr>
            <a:spLocks noGrp="1"/>
          </p:cNvSpPr>
          <p:nvPr>
            <p:ph type="sldNum" sz="quarter" idx="10"/>
          </p:nvPr>
        </p:nvSpPr>
        <p:spPr/>
        <p:txBody>
          <a:bodyPr/>
          <a:lstStyle/>
          <a:p>
            <a:fld id="{4A4E2E4E-2FFD-4B0E-BE9C-FA7BDC09154E}" type="slidenum">
              <a:rPr lang="zh-CN" altLang="en-US" smtClean="0"/>
              <a:t>3</a:t>
            </a:fld>
            <a:endParaRPr lang="zh-CN" altLang="en-US"/>
          </a:p>
        </p:txBody>
      </p:sp>
    </p:spTree>
    <p:extLst>
      <p:ext uri="{BB962C8B-B14F-4D97-AF65-F5344CB8AC3E}">
        <p14:creationId xmlns:p14="http://schemas.microsoft.com/office/powerpoint/2010/main" val="28485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随着女装市场的类型多样，目前多家企业采用了预售</a:t>
            </a:r>
            <a:r>
              <a:rPr lang="en-US" altLang="zh-CN" dirty="0"/>
              <a:t>+</a:t>
            </a:r>
            <a:r>
              <a:rPr lang="zh-CN" altLang="en-US" dirty="0"/>
              <a:t>小单快反的供应链模式，这种模式能压缩工期但是难以保证服装质量，生产端的退货成本会对企业利润造成了不可忽视的占比。由此我锁定一家以“小单快反”供应链模式为主的企业，对其展开研究。</a:t>
            </a:r>
          </a:p>
        </p:txBody>
      </p:sp>
      <p:sp>
        <p:nvSpPr>
          <p:cNvPr id="4" name="灯片编号占位符 3"/>
          <p:cNvSpPr>
            <a:spLocks noGrp="1"/>
          </p:cNvSpPr>
          <p:nvPr>
            <p:ph type="sldNum" sz="quarter" idx="10"/>
          </p:nvPr>
        </p:nvSpPr>
        <p:spPr/>
        <p:txBody>
          <a:bodyPr/>
          <a:lstStyle/>
          <a:p>
            <a:fld id="{4A4E2E4E-2FFD-4B0E-BE9C-FA7BDC09154E}"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latin typeface="微软雅黑" panose="020B0503020204020204" pitchFamily="34" charset="-122"/>
                <a:ea typeface="微软雅黑" panose="020B0503020204020204" pitchFamily="34" charset="-122"/>
              </a:rPr>
              <a:t>本研究以</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公司为对象。产品的款式分布较广，价格带在</a:t>
            </a:r>
            <a:r>
              <a:rPr lang="en-US" altLang="zh-CN" sz="1200" dirty="0">
                <a:latin typeface="微软雅黑" panose="020B0503020204020204" pitchFamily="34" charset="-122"/>
                <a:ea typeface="微软雅黑" panose="020B0503020204020204" pitchFamily="34" charset="-122"/>
              </a:rPr>
              <a:t>699</a:t>
            </a:r>
            <a:r>
              <a:rPr lang="zh-CN" altLang="en-US" sz="1200" dirty="0">
                <a:latin typeface="微软雅黑" panose="020B0503020204020204" pitchFamily="34" charset="-122"/>
                <a:ea typeface="微软雅黑" panose="020B0503020204020204" pitchFamily="34" charset="-122"/>
              </a:rPr>
              <a:t>到</a:t>
            </a:r>
            <a:r>
              <a:rPr lang="en-US" altLang="zh-CN" sz="1200" dirty="0">
                <a:latin typeface="微软雅黑" panose="020B0503020204020204" pitchFamily="34" charset="-122"/>
                <a:ea typeface="微软雅黑" panose="020B0503020204020204" pitchFamily="34" charset="-122"/>
              </a:rPr>
              <a:t>3999</a:t>
            </a:r>
            <a:r>
              <a:rPr lang="zh-CN" altLang="en-US" sz="1200" dirty="0">
                <a:latin typeface="微软雅黑" panose="020B0503020204020204" pitchFamily="34" charset="-122"/>
                <a:ea typeface="微软雅黑" panose="020B0503020204020204" pitchFamily="34" charset="-122"/>
              </a:rPr>
              <a:t>之间，属于中高端女装品牌。采用“小单快反”模式，一单大概为</a:t>
            </a:r>
            <a:r>
              <a:rPr lang="en-US" altLang="zh-CN" sz="1200" dirty="0">
                <a:latin typeface="微软雅黑" panose="020B0503020204020204" pitchFamily="34" charset="-122"/>
                <a:ea typeface="微软雅黑" panose="020B0503020204020204" pitchFamily="34" charset="-122"/>
              </a:rPr>
              <a:t>150</a:t>
            </a:r>
            <a:r>
              <a:rPr lang="zh-CN" altLang="en-US" sz="1200" dirty="0">
                <a:latin typeface="微软雅黑" panose="020B0503020204020204" pitchFamily="34" charset="-122"/>
                <a:ea typeface="微软雅黑" panose="020B0503020204020204" pitchFamily="34" charset="-122"/>
              </a:rPr>
              <a:t>件</a:t>
            </a:r>
            <a:endParaRPr lang="zh-CN" altLang="en-US" dirty="0"/>
          </a:p>
        </p:txBody>
      </p:sp>
      <p:sp>
        <p:nvSpPr>
          <p:cNvPr id="4" name="灯片编号占位符 3"/>
          <p:cNvSpPr>
            <a:spLocks noGrp="1"/>
          </p:cNvSpPr>
          <p:nvPr>
            <p:ph type="sldNum" sz="quarter" idx="10"/>
          </p:nvPr>
        </p:nvSpPr>
        <p:spPr/>
        <p:txBody>
          <a:bodyPr/>
          <a:lstStyle/>
          <a:p>
            <a:fld id="{4A4E2E4E-2FFD-4B0E-BE9C-FA7BDC09154E}"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434AE-4541-46FE-7D0B-A171F03FBB6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AE38D10-809A-7040-8446-462C6A383A7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0FFF71D-1F76-4FF3-644E-870DADF5CDF6}"/>
              </a:ext>
            </a:extLst>
          </p:cNvPr>
          <p:cNvSpPr>
            <a:spLocks noGrp="1"/>
          </p:cNvSpPr>
          <p:nvPr>
            <p:ph type="body" idx="1"/>
          </p:nvPr>
        </p:nvSpPr>
        <p:spPr/>
        <p:txBody>
          <a:bodyPr/>
          <a:lstStyle/>
          <a:p>
            <a:r>
              <a:rPr lang="zh-CN" altLang="en-US" sz="1200" dirty="0">
                <a:latin typeface="微软雅黑" panose="020B0503020204020204" pitchFamily="34" charset="-122"/>
                <a:ea typeface="微软雅黑" panose="020B0503020204020204" pitchFamily="34" charset="-122"/>
              </a:rPr>
              <a:t>目前该企业面临三大痛点：退货原因模糊难定责、大货生产还原度低、以及在“保速度”还是“保质量”上缺乏决策依据。针对这三点，我深入实地调研</a:t>
            </a:r>
            <a:endParaRPr lang="zh-CN" altLang="en-US" dirty="0"/>
          </a:p>
        </p:txBody>
      </p:sp>
      <p:sp>
        <p:nvSpPr>
          <p:cNvPr id="4" name="灯片编号占位符 3">
            <a:extLst>
              <a:ext uri="{FF2B5EF4-FFF2-40B4-BE49-F238E27FC236}">
                <a16:creationId xmlns:a16="http://schemas.microsoft.com/office/drawing/2014/main" id="{9DD6E244-7616-C99F-AEE5-181AD53719D8}"/>
              </a:ext>
            </a:extLst>
          </p:cNvPr>
          <p:cNvSpPr>
            <a:spLocks noGrp="1"/>
          </p:cNvSpPr>
          <p:nvPr>
            <p:ph type="sldNum" sz="quarter" idx="10"/>
          </p:nvPr>
        </p:nvSpPr>
        <p:spPr/>
        <p:txBody>
          <a:bodyPr/>
          <a:lstStyle/>
          <a:p>
            <a:fld id="{4A4E2E4E-2FFD-4B0E-BE9C-FA7BDC09154E}" type="slidenum">
              <a:rPr lang="zh-CN" altLang="en-US" smtClean="0"/>
              <a:t>6</a:t>
            </a:fld>
            <a:endParaRPr lang="zh-CN" altLang="en-US"/>
          </a:p>
        </p:txBody>
      </p:sp>
    </p:spTree>
    <p:extLst>
      <p:ext uri="{BB962C8B-B14F-4D97-AF65-F5344CB8AC3E}">
        <p14:creationId xmlns:p14="http://schemas.microsoft.com/office/powerpoint/2010/main" val="1575253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800A1-F0E6-185F-01FF-D02E9943D7F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A08966C-99C4-E5EF-FAEA-B634496924F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DA20B66-95DC-F040-FAD5-1E9B8400AF24}"/>
              </a:ext>
            </a:extLst>
          </p:cNvPr>
          <p:cNvSpPr>
            <a:spLocks noGrp="1"/>
          </p:cNvSpPr>
          <p:nvPr>
            <p:ph type="body" idx="1"/>
          </p:nvPr>
        </p:nvSpPr>
        <p:spPr/>
        <p:txBody>
          <a:bodyPr/>
          <a:lstStyle/>
          <a:p>
            <a:r>
              <a:rPr lang="zh-CN" altLang="en-US" dirty="0"/>
              <a:t>首先从问题定义开始，锁定退货率极高的原因，并采用实地案例分析，通过内部人员访谈得出导致退货的原因，带有指向地去研究生产流程。找出导致质量下降的生产断点，数据量化退货成本，采用帕累托图分析退货的权重和占比，并采用相关性分析</a:t>
            </a:r>
            <a:r>
              <a:rPr lang="en-US" altLang="zh-CN" dirty="0"/>
              <a:t>t</a:t>
            </a:r>
            <a:r>
              <a:rPr lang="zh-CN" altLang="en-US" dirty="0"/>
              <a:t>检验分析找出退货带来的后果，使用真实数据和假设模型，计算退货带来的成本影响。依据</a:t>
            </a:r>
            <a:r>
              <a:rPr lang="en-US" altLang="zh-CN" dirty="0" err="1"/>
              <a:t>paf</a:t>
            </a:r>
            <a:r>
              <a:rPr lang="zh-CN" altLang="en-US" dirty="0"/>
              <a:t>理论增加质检成本，通过数据验证鉴定成本和预防成本对外部失败成本的影响。也就是质检成本影响退货成本和质量总成本。</a:t>
            </a:r>
            <a:endParaRPr lang="en-US" altLang="zh-CN" dirty="0"/>
          </a:p>
        </p:txBody>
      </p:sp>
      <p:sp>
        <p:nvSpPr>
          <p:cNvPr id="4" name="灯片编号占位符 3">
            <a:extLst>
              <a:ext uri="{FF2B5EF4-FFF2-40B4-BE49-F238E27FC236}">
                <a16:creationId xmlns:a16="http://schemas.microsoft.com/office/drawing/2014/main" id="{D5EDDA45-4D7D-A866-F43B-1BB8AD3E1B16}"/>
              </a:ext>
            </a:extLst>
          </p:cNvPr>
          <p:cNvSpPr>
            <a:spLocks noGrp="1"/>
          </p:cNvSpPr>
          <p:nvPr>
            <p:ph type="sldNum" sz="quarter" idx="10"/>
          </p:nvPr>
        </p:nvSpPr>
        <p:spPr/>
        <p:txBody>
          <a:bodyPr/>
          <a:lstStyle/>
          <a:p>
            <a:fld id="{4A4E2E4E-2FFD-4B0E-BE9C-FA7BDC09154E}" type="slidenum">
              <a:rPr lang="zh-CN" altLang="en-US" smtClean="0"/>
              <a:t>7</a:t>
            </a:fld>
            <a:endParaRPr lang="zh-CN" altLang="en-US"/>
          </a:p>
        </p:txBody>
      </p:sp>
    </p:spTree>
    <p:extLst>
      <p:ext uri="{BB962C8B-B14F-4D97-AF65-F5344CB8AC3E}">
        <p14:creationId xmlns:p14="http://schemas.microsoft.com/office/powerpoint/2010/main" val="944399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首先是退货成因分析，退货成本不止供应链方面的问题，还有消费者决策、直播呈现因素等。由此我将退货原因细分，将“质量问题退货”提取，通过生产部门和运营主管访谈退货的真实原因，带着指向性问题深入一线生产供应链，寻找导致质量下降的流程断点。</a:t>
            </a:r>
          </a:p>
        </p:txBody>
      </p:sp>
      <p:sp>
        <p:nvSpPr>
          <p:cNvPr id="4" name="灯片编号占位符 3"/>
          <p:cNvSpPr>
            <a:spLocks noGrp="1"/>
          </p:cNvSpPr>
          <p:nvPr>
            <p:ph type="sldNum" sz="quarter" idx="5"/>
          </p:nvPr>
        </p:nvSpPr>
        <p:spPr/>
        <p:txBody>
          <a:bodyPr/>
          <a:lstStyle/>
          <a:p>
            <a:fld id="{4A4E2E4E-2FFD-4B0E-BE9C-FA7BDC09154E}" type="slidenum">
              <a:rPr lang="zh-CN" altLang="en-US" smtClean="0"/>
              <a:t>8</a:t>
            </a:fld>
            <a:endParaRPr lang="zh-CN" altLang="en-US"/>
          </a:p>
        </p:txBody>
      </p:sp>
    </p:spTree>
    <p:extLst>
      <p:ext uri="{BB962C8B-B14F-4D97-AF65-F5344CB8AC3E}">
        <p14:creationId xmlns:p14="http://schemas.microsoft.com/office/powerpoint/2010/main" val="124172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其次是依据访谈寻找流程断点，根据生产实地状况梳理出流程图，重点分析生产转化的管控漏洞。发现了以下明显漏洞</a:t>
            </a:r>
          </a:p>
        </p:txBody>
      </p:sp>
      <p:sp>
        <p:nvSpPr>
          <p:cNvPr id="4" name="灯片编号占位符 3"/>
          <p:cNvSpPr>
            <a:spLocks noGrp="1"/>
          </p:cNvSpPr>
          <p:nvPr>
            <p:ph type="sldNum" sz="quarter" idx="5"/>
          </p:nvPr>
        </p:nvSpPr>
        <p:spPr/>
        <p:txBody>
          <a:bodyPr/>
          <a:lstStyle/>
          <a:p>
            <a:fld id="{4A4E2E4E-2FFD-4B0E-BE9C-FA7BDC09154E}" type="slidenum">
              <a:rPr lang="zh-CN" altLang="en-US" smtClean="0"/>
              <a:t>9</a:t>
            </a:fld>
            <a:endParaRPr lang="zh-CN" altLang="en-US"/>
          </a:p>
        </p:txBody>
      </p:sp>
    </p:spTree>
    <p:extLst>
      <p:ext uri="{BB962C8B-B14F-4D97-AF65-F5344CB8AC3E}">
        <p14:creationId xmlns:p14="http://schemas.microsoft.com/office/powerpoint/2010/main" val="288354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bg1">
              <a:lumMod val="95000"/>
            </a:schemeClr>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1.xml"/><Relationship Id="rId7"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40000"/>
          </a:schemeClr>
        </a:solidFill>
        <a:effectLst/>
      </p:bgPr>
    </p:bg>
    <p:spTree>
      <p:nvGrpSpPr>
        <p:cNvPr id="1" name=""/>
        <p:cNvGrpSpPr/>
        <p:nvPr/>
      </p:nvGrpSpPr>
      <p:grpSpPr>
        <a:xfrm>
          <a:off x="0" y="0"/>
          <a:ext cx="0" cy="0"/>
          <a:chOff x="0" y="0"/>
          <a:chExt cx="0" cy="0"/>
        </a:xfrm>
      </p:grpSpPr>
      <p:sp>
        <p:nvSpPr>
          <p:cNvPr id="14" name="矩形 13"/>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0" y="4858138"/>
            <a:ext cx="9144000" cy="2883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6730480" y="53129"/>
            <a:ext cx="2382416" cy="253916"/>
          </a:xfrm>
          <a:prstGeom prst="rect">
            <a:avLst/>
          </a:prstGeom>
          <a:noFill/>
        </p:spPr>
        <p:txBody>
          <a:bodyPr wrap="square" rtlCol="0">
            <a:spAutoFit/>
          </a:bodyPr>
          <a:lstStyle/>
          <a:p>
            <a:pPr algn="r"/>
            <a:r>
              <a:rPr lang="zh-CN" altLang="en-US" sz="1050" dirty="0">
                <a:solidFill>
                  <a:schemeClr val="bg1"/>
                </a:solidFill>
                <a:latin typeface="+mn-ea"/>
              </a:rPr>
              <a:t>浙江理工大学服装设计与工程</a:t>
            </a:r>
            <a:r>
              <a:rPr lang="en-US" altLang="zh-CN" sz="1050" dirty="0">
                <a:solidFill>
                  <a:schemeClr val="bg1"/>
                </a:solidFill>
                <a:latin typeface="+mn-ea"/>
              </a:rPr>
              <a:t>2022</a:t>
            </a:r>
            <a:r>
              <a:rPr lang="zh-CN" altLang="en-US" sz="1050" dirty="0">
                <a:solidFill>
                  <a:schemeClr val="bg1"/>
                </a:solidFill>
                <a:latin typeface="+mn-ea"/>
              </a:rPr>
              <a:t>级</a:t>
            </a:r>
          </a:p>
        </p:txBody>
      </p:sp>
      <p:sp>
        <p:nvSpPr>
          <p:cNvPr id="5" name="文本框 4"/>
          <p:cNvSpPr txBox="1"/>
          <p:nvPr/>
        </p:nvSpPr>
        <p:spPr>
          <a:xfrm>
            <a:off x="7380312" y="264298"/>
            <a:ext cx="1727355" cy="253916"/>
          </a:xfrm>
          <a:prstGeom prst="rect">
            <a:avLst/>
          </a:prstGeom>
          <a:noFill/>
        </p:spPr>
        <p:txBody>
          <a:bodyPr wrap="square" rtlCol="0">
            <a:spAutoFit/>
          </a:bodyPr>
          <a:lstStyle/>
          <a:p>
            <a:pPr algn="r"/>
            <a:r>
              <a:rPr lang="zh-CN" altLang="en-US" sz="1050" dirty="0">
                <a:solidFill>
                  <a:schemeClr val="bg1"/>
                </a:solidFill>
              </a:rPr>
              <a:t>本科毕业论文答辩</a:t>
            </a:r>
          </a:p>
        </p:txBody>
      </p:sp>
      <p:sp>
        <p:nvSpPr>
          <p:cNvPr id="45" name="文本框 44"/>
          <p:cNvSpPr txBox="1"/>
          <p:nvPr/>
        </p:nvSpPr>
        <p:spPr>
          <a:xfrm>
            <a:off x="3120736" y="4838701"/>
            <a:ext cx="2902528" cy="307777"/>
          </a:xfrm>
          <a:prstGeom prst="rect">
            <a:avLst/>
          </a:prstGeom>
          <a:noFill/>
        </p:spPr>
        <p:txBody>
          <a:bodyPr wrap="square" rtlCol="0">
            <a:spAutoFit/>
          </a:bodyPr>
          <a:lstStyle/>
          <a:p>
            <a:pPr algn="ctr"/>
            <a:r>
              <a:rPr lang="en-US" altLang="zh-CN" sz="1400" dirty="0">
                <a:solidFill>
                  <a:schemeClr val="bg1"/>
                </a:solidFill>
                <a:latin typeface="Arial" panose="020B0604020202020204" pitchFamily="34" charset="0"/>
                <a:cs typeface="Arial" panose="020B0604020202020204" pitchFamily="34" charset="0"/>
              </a:rPr>
              <a:t>2026</a:t>
            </a:r>
            <a:r>
              <a:rPr lang="zh-CN" altLang="en-US" sz="1400" dirty="0">
                <a:solidFill>
                  <a:schemeClr val="bg1"/>
                </a:solidFill>
                <a:latin typeface="Arial" panose="020B0604020202020204" pitchFamily="34" charset="0"/>
                <a:cs typeface="Arial" panose="020B0604020202020204" pitchFamily="34" charset="0"/>
              </a:rPr>
              <a:t>年</a:t>
            </a:r>
            <a:r>
              <a:rPr lang="en-US" altLang="zh-CN" sz="1400" dirty="0">
                <a:solidFill>
                  <a:schemeClr val="bg1"/>
                </a:solidFill>
                <a:latin typeface="Arial" panose="020B0604020202020204" pitchFamily="34" charset="0"/>
                <a:cs typeface="Arial" panose="020B0604020202020204" pitchFamily="34" charset="0"/>
              </a:rPr>
              <a:t>5</a:t>
            </a:r>
            <a:r>
              <a:rPr lang="zh-CN" altLang="en-US" sz="1400" dirty="0">
                <a:solidFill>
                  <a:schemeClr val="bg1"/>
                </a:solidFill>
                <a:latin typeface="Arial" panose="020B0604020202020204" pitchFamily="34" charset="0"/>
                <a:cs typeface="Arial" panose="020B0604020202020204" pitchFamily="34" charset="0"/>
              </a:rPr>
              <a:t>月</a:t>
            </a:r>
            <a:r>
              <a:rPr lang="en-US" altLang="zh-CN" sz="1400" dirty="0">
                <a:solidFill>
                  <a:schemeClr val="bg1"/>
                </a:solidFill>
                <a:latin typeface="Arial" panose="020B0604020202020204" pitchFamily="34" charset="0"/>
                <a:cs typeface="Arial" panose="020B0604020202020204" pitchFamily="34" charset="0"/>
              </a:rPr>
              <a:t>20</a:t>
            </a:r>
            <a:r>
              <a:rPr lang="zh-CN" altLang="en-US" sz="1400" dirty="0">
                <a:solidFill>
                  <a:schemeClr val="bg1"/>
                </a:solidFill>
                <a:latin typeface="Arial" panose="020B0604020202020204" pitchFamily="34" charset="0"/>
                <a:cs typeface="Arial" panose="020B0604020202020204" pitchFamily="34" charset="0"/>
              </a:rPr>
              <a:t>日</a:t>
            </a:r>
          </a:p>
        </p:txBody>
      </p:sp>
      <p:sp>
        <p:nvSpPr>
          <p:cNvPr id="12" name="TextBox 22"/>
          <p:cNvSpPr txBox="1"/>
          <p:nvPr/>
        </p:nvSpPr>
        <p:spPr>
          <a:xfrm>
            <a:off x="191299" y="1367548"/>
            <a:ext cx="8761401" cy="1323439"/>
          </a:xfrm>
          <a:prstGeom prst="rect">
            <a:avLst/>
          </a:prstGeom>
          <a:noFill/>
        </p:spPr>
        <p:txBody>
          <a:bodyPr wrap="square" rtlCol="0" anchor="ctr">
            <a:spAutoFit/>
          </a:bodyPr>
          <a:lstStyle/>
          <a:p>
            <a:pPr algn="ctr"/>
            <a:r>
              <a:rPr lang="zh-CN" altLang="en-US" sz="4000" kern="100" dirty="0">
                <a:solidFill>
                  <a:schemeClr val="accent1"/>
                </a:solidFill>
                <a:latin typeface="汉仪雅酷黑 65W" panose="020B0604020202020204" charset="-122"/>
                <a:ea typeface="汉仪雅酷黑 65W" panose="020B0604020202020204" charset="-122"/>
                <a:cs typeface="汉仪旗黑-50S" panose="00020600040101010101" charset="-122"/>
              </a:rPr>
              <a:t>“小单快反”模式服装产品质量</a:t>
            </a:r>
            <a:endParaRPr lang="en-US" altLang="zh-CN" sz="4000" kern="100" dirty="0">
              <a:solidFill>
                <a:schemeClr val="accent1"/>
              </a:solidFill>
              <a:latin typeface="汉仪雅酷黑 65W" panose="020B0604020202020204" charset="-122"/>
              <a:ea typeface="汉仪雅酷黑 65W" panose="020B0604020202020204" charset="-122"/>
              <a:cs typeface="汉仪旗黑-50S" panose="00020600040101010101" charset="-122"/>
            </a:endParaRPr>
          </a:p>
          <a:p>
            <a:pPr algn="ctr"/>
            <a:r>
              <a:rPr lang="zh-CN" altLang="en-US" sz="4000" kern="100" dirty="0">
                <a:solidFill>
                  <a:schemeClr val="accent1"/>
                </a:solidFill>
                <a:latin typeface="汉仪雅酷黑 65W" panose="020B0604020202020204" charset="-122"/>
                <a:ea typeface="汉仪雅酷黑 65W" panose="020B0604020202020204" charset="-122"/>
                <a:cs typeface="汉仪旗黑-50S" panose="00020600040101010101" charset="-122"/>
              </a:rPr>
              <a:t>一致性管控与退货优化策略研究</a:t>
            </a:r>
          </a:p>
        </p:txBody>
      </p:sp>
      <p:sp>
        <p:nvSpPr>
          <p:cNvPr id="18" name="文本框 17"/>
          <p:cNvSpPr txBox="1"/>
          <p:nvPr/>
        </p:nvSpPr>
        <p:spPr>
          <a:xfrm>
            <a:off x="2987824" y="3291830"/>
            <a:ext cx="2902528" cy="369332"/>
          </a:xfrm>
          <a:prstGeom prst="rect">
            <a:avLst/>
          </a:prstGeom>
          <a:noFill/>
        </p:spPr>
        <p:txBody>
          <a:bodyPr wrap="square" rtlCol="0">
            <a:spAutoFit/>
          </a:bodyPr>
          <a:lstStyle/>
          <a:p>
            <a:pPr algn="ctr"/>
            <a:r>
              <a:rPr lang="zh-CN" altLang="en-US" dirty="0"/>
              <a:t>答辩学生：罗悠</a:t>
            </a:r>
          </a:p>
        </p:txBody>
      </p:sp>
      <p:sp>
        <p:nvSpPr>
          <p:cNvPr id="19" name="文本框 18"/>
          <p:cNvSpPr txBox="1"/>
          <p:nvPr/>
        </p:nvSpPr>
        <p:spPr>
          <a:xfrm>
            <a:off x="3002977" y="3746540"/>
            <a:ext cx="2902528" cy="369332"/>
          </a:xfrm>
          <a:prstGeom prst="rect">
            <a:avLst/>
          </a:prstGeom>
          <a:noFill/>
        </p:spPr>
        <p:txBody>
          <a:bodyPr wrap="square" rtlCol="0">
            <a:spAutoFit/>
          </a:bodyPr>
          <a:lstStyle/>
          <a:p>
            <a:pPr algn="ctr"/>
            <a:r>
              <a:rPr lang="zh-CN" altLang="en-US" dirty="0"/>
              <a:t>指导老师：张颖</a:t>
            </a:r>
          </a:p>
        </p:txBody>
      </p:sp>
      <p:cxnSp>
        <p:nvCxnSpPr>
          <p:cNvPr id="20" name="直接连接符 19"/>
          <p:cNvCxnSpPr>
            <a:cxnSpLocks/>
          </p:cNvCxnSpPr>
          <p:nvPr/>
        </p:nvCxnSpPr>
        <p:spPr>
          <a:xfrm>
            <a:off x="677222" y="3003798"/>
            <a:ext cx="7789555" cy="0"/>
          </a:xfrm>
          <a:prstGeom prst="lin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文本框 1">
            <a:extLst>
              <a:ext uri="{FF2B5EF4-FFF2-40B4-BE49-F238E27FC236}">
                <a16:creationId xmlns:a16="http://schemas.microsoft.com/office/drawing/2014/main" id="{E2D5E4FD-3BDE-9380-9DFA-03BC848F5720}"/>
              </a:ext>
            </a:extLst>
          </p:cNvPr>
          <p:cNvSpPr txBox="1"/>
          <p:nvPr/>
        </p:nvSpPr>
        <p:spPr>
          <a:xfrm>
            <a:off x="2893608" y="4201251"/>
            <a:ext cx="2902528" cy="369332"/>
          </a:xfrm>
          <a:prstGeom prst="rect">
            <a:avLst/>
          </a:prstGeom>
          <a:noFill/>
        </p:spPr>
        <p:txBody>
          <a:bodyPr wrap="square" rtlCol="0">
            <a:spAutoFit/>
          </a:bodyPr>
          <a:lstStyle/>
          <a:p>
            <a:pPr algn="ctr"/>
            <a:r>
              <a:rPr lang="zh-CN" altLang="en-US" dirty="0"/>
              <a:t>企业指导老师：付金磊</a:t>
            </a:r>
          </a:p>
        </p:txBody>
      </p:sp>
      <p:grpSp>
        <p:nvGrpSpPr>
          <p:cNvPr id="3" name="组合 2">
            <a:extLst>
              <a:ext uri="{FF2B5EF4-FFF2-40B4-BE49-F238E27FC236}">
                <a16:creationId xmlns:a16="http://schemas.microsoft.com/office/drawing/2014/main" id="{2AA7A55E-A770-F067-ECEB-40FA068219B3}"/>
              </a:ext>
            </a:extLst>
          </p:cNvPr>
          <p:cNvGrpSpPr/>
          <p:nvPr/>
        </p:nvGrpSpPr>
        <p:grpSpPr>
          <a:xfrm>
            <a:off x="0" y="0"/>
            <a:ext cx="1341755" cy="865505"/>
            <a:chOff x="0" y="0"/>
            <a:chExt cx="2113" cy="1363"/>
          </a:xfrm>
        </p:grpSpPr>
        <p:sp>
          <p:nvSpPr>
            <p:cNvPr id="6" name="矩形 5">
              <a:extLst>
                <a:ext uri="{FF2B5EF4-FFF2-40B4-BE49-F238E27FC236}">
                  <a16:creationId xmlns:a16="http://schemas.microsoft.com/office/drawing/2014/main" id="{2487B30F-94CB-4E1D-A9A7-95197D2020E3}"/>
                </a:ext>
              </a:extLst>
            </p:cNvPr>
            <p:cNvSpPr/>
            <p:nvPr/>
          </p:nvSpPr>
          <p:spPr>
            <a:xfrm>
              <a:off x="0" y="0"/>
              <a:ext cx="2113" cy="84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7" name="组合 6">
              <a:extLst>
                <a:ext uri="{FF2B5EF4-FFF2-40B4-BE49-F238E27FC236}">
                  <a16:creationId xmlns:a16="http://schemas.microsoft.com/office/drawing/2014/main" id="{B713B0BF-9797-4BA6-688D-412B2A0B321D}"/>
                </a:ext>
              </a:extLst>
            </p:cNvPr>
            <p:cNvGrpSpPr/>
            <p:nvPr/>
          </p:nvGrpSpPr>
          <p:grpSpPr>
            <a:xfrm>
              <a:off x="196" y="91"/>
              <a:ext cx="1530" cy="1272"/>
              <a:chOff x="196" y="91"/>
              <a:chExt cx="1530" cy="1272"/>
            </a:xfrm>
          </p:grpSpPr>
          <p:pic>
            <p:nvPicPr>
              <p:cNvPr id="8" name="图片 7" descr="1">
                <a:extLst>
                  <a:ext uri="{FF2B5EF4-FFF2-40B4-BE49-F238E27FC236}">
                    <a16:creationId xmlns:a16="http://schemas.microsoft.com/office/drawing/2014/main" id="{C318FC88-7719-87F0-9E22-30DE57AB36C2}"/>
                  </a:ext>
                </a:extLst>
              </p:cNvPr>
              <p:cNvPicPr>
                <a:picLocks noChangeAspect="1"/>
              </p:cNvPicPr>
              <p:nvPr/>
            </p:nvPicPr>
            <p:blipFill>
              <a:blip r:embed="rId4"/>
              <a:srcRect l="6779" t="7827" r="6183" b="7271"/>
              <a:stretch>
                <a:fillRect/>
              </a:stretch>
            </p:blipFill>
            <p:spPr>
              <a:xfrm rot="10800000" flipH="1" flipV="1">
                <a:off x="632" y="91"/>
                <a:ext cx="661" cy="662"/>
              </a:xfrm>
              <a:prstGeom prst="ellipse">
                <a:avLst/>
              </a:prstGeom>
            </p:spPr>
          </p:pic>
          <p:pic>
            <p:nvPicPr>
              <p:cNvPr id="9" name="图片 8" descr="图片21">
                <a:extLst>
                  <a:ext uri="{FF2B5EF4-FFF2-40B4-BE49-F238E27FC236}">
                    <a16:creationId xmlns:a16="http://schemas.microsoft.com/office/drawing/2014/main" id="{53A11CA3-B9A7-84BD-3F7F-5EA94A0D6634}"/>
                  </a:ext>
                </a:extLst>
              </p:cNvPr>
              <p:cNvPicPr>
                <a:picLocks noChangeAspect="1"/>
              </p:cNvPicPr>
              <p:nvPr/>
            </p:nvPicPr>
            <p:blipFill>
              <a:blip r:embed="rId5">
                <a:alphaModFix amt="60000"/>
              </a:blip>
              <a:stretch>
                <a:fillRect/>
              </a:stretch>
            </p:blipFill>
            <p:spPr>
              <a:xfrm>
                <a:off x="196" y="849"/>
                <a:ext cx="1530" cy="515"/>
              </a:xfrm>
              <a:prstGeom prst="rect">
                <a:avLst/>
              </a:prstGeom>
            </p:spPr>
          </p:pic>
        </p:grpSp>
      </p:gr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56DAD-B4EB-6B6E-9316-41636C5BDFE4}"/>
            </a:ext>
          </a:extLst>
        </p:cNvPr>
        <p:cNvGrpSpPr/>
        <p:nvPr/>
      </p:nvGrpSpPr>
      <p:grpSpPr>
        <a:xfrm>
          <a:off x="0" y="0"/>
          <a:ext cx="0" cy="0"/>
          <a:chOff x="0" y="0"/>
          <a:chExt cx="0" cy="0"/>
        </a:xfrm>
      </p:grpSpPr>
      <p:sp>
        <p:nvSpPr>
          <p:cNvPr id="2" name="矩形 1">
            <a:extLst>
              <a:ext uri="{FF2B5EF4-FFF2-40B4-BE49-F238E27FC236}">
                <a16:creationId xmlns:a16="http://schemas.microsoft.com/office/drawing/2014/main" id="{8B5B636E-E628-1927-DFB7-3423DA039767}"/>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3EF50A30-9E17-F9EE-65ED-14F43EA5DCE8}"/>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4" name="组合 3">
            <a:extLst>
              <a:ext uri="{FF2B5EF4-FFF2-40B4-BE49-F238E27FC236}">
                <a16:creationId xmlns:a16="http://schemas.microsoft.com/office/drawing/2014/main" id="{694775BC-66BC-62D1-5E30-2B77A8BBF290}"/>
              </a:ext>
            </a:extLst>
          </p:cNvPr>
          <p:cNvGrpSpPr/>
          <p:nvPr/>
        </p:nvGrpSpPr>
        <p:grpSpPr>
          <a:xfrm>
            <a:off x="5821486" y="467116"/>
            <a:ext cx="648000" cy="89060"/>
            <a:chOff x="1977863" y="380438"/>
            <a:chExt cx="576000" cy="89060"/>
          </a:xfrm>
          <a:solidFill>
            <a:schemeClr val="accent1"/>
          </a:solidFill>
        </p:grpSpPr>
        <p:sp>
          <p:nvSpPr>
            <p:cNvPr id="5" name="矩形 4">
              <a:extLst>
                <a:ext uri="{FF2B5EF4-FFF2-40B4-BE49-F238E27FC236}">
                  <a16:creationId xmlns:a16="http://schemas.microsoft.com/office/drawing/2014/main" id="{F7D0FF5F-8188-957A-8C9C-F31933933B8B}"/>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 name="等腰三角形 32">
              <a:extLst>
                <a:ext uri="{FF2B5EF4-FFF2-40B4-BE49-F238E27FC236}">
                  <a16:creationId xmlns:a16="http://schemas.microsoft.com/office/drawing/2014/main" id="{C998D2C3-272A-B776-B666-C7A0B2E96845}"/>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7" name="文本框 6">
            <a:extLst>
              <a:ext uri="{FF2B5EF4-FFF2-40B4-BE49-F238E27FC236}">
                <a16:creationId xmlns:a16="http://schemas.microsoft.com/office/drawing/2014/main" id="{FA5AE24C-241C-2B91-D63B-B440D3D19410}"/>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9" name="文本框 2">
            <a:extLst>
              <a:ext uri="{FF2B5EF4-FFF2-40B4-BE49-F238E27FC236}">
                <a16:creationId xmlns:a16="http://schemas.microsoft.com/office/drawing/2014/main" id="{C25B80DD-EC97-2016-963C-D7863B41E0A1}"/>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10" name="文本框 9">
            <a:extLst>
              <a:ext uri="{FF2B5EF4-FFF2-40B4-BE49-F238E27FC236}">
                <a16:creationId xmlns:a16="http://schemas.microsoft.com/office/drawing/2014/main" id="{CDEFEA80-E40E-878F-D604-7B7D3EFBF5CB}"/>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11" name="文本框 2">
            <a:extLst>
              <a:ext uri="{FF2B5EF4-FFF2-40B4-BE49-F238E27FC236}">
                <a16:creationId xmlns:a16="http://schemas.microsoft.com/office/drawing/2014/main" id="{06B0D533-62CA-8E8E-E3CD-C29194D3460B}"/>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12" name="文本框 11">
            <a:extLst>
              <a:ext uri="{FF2B5EF4-FFF2-40B4-BE49-F238E27FC236}">
                <a16:creationId xmlns:a16="http://schemas.microsoft.com/office/drawing/2014/main" id="{EC39855A-3E06-3807-C5CB-541B3AE53794}"/>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13" name="文本框 2">
            <a:extLst>
              <a:ext uri="{FF2B5EF4-FFF2-40B4-BE49-F238E27FC236}">
                <a16:creationId xmlns:a16="http://schemas.microsoft.com/office/drawing/2014/main" id="{21E2A44F-0E0B-B8F8-F28F-653F6AEBFC6D}"/>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14" name="文本框 13">
            <a:extLst>
              <a:ext uri="{FF2B5EF4-FFF2-40B4-BE49-F238E27FC236}">
                <a16:creationId xmlns:a16="http://schemas.microsoft.com/office/drawing/2014/main" id="{E485A242-3BC3-9776-070A-F4E6AD31E6B0}"/>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15" name="组合 14">
            <a:extLst>
              <a:ext uri="{FF2B5EF4-FFF2-40B4-BE49-F238E27FC236}">
                <a16:creationId xmlns:a16="http://schemas.microsoft.com/office/drawing/2014/main" id="{6A8F7729-D41D-4694-5DE5-E445C92D8CDA}"/>
              </a:ext>
            </a:extLst>
          </p:cNvPr>
          <p:cNvGrpSpPr/>
          <p:nvPr/>
        </p:nvGrpSpPr>
        <p:grpSpPr>
          <a:xfrm>
            <a:off x="16270" y="-59055"/>
            <a:ext cx="1847850" cy="622300"/>
            <a:chOff x="0" y="-93"/>
            <a:chExt cx="2910" cy="980"/>
          </a:xfrm>
        </p:grpSpPr>
        <p:sp>
          <p:nvSpPr>
            <p:cNvPr id="16" name="矩形 15">
              <a:extLst>
                <a:ext uri="{FF2B5EF4-FFF2-40B4-BE49-F238E27FC236}">
                  <a16:creationId xmlns:a16="http://schemas.microsoft.com/office/drawing/2014/main" id="{63D5DE22-7C7B-BE79-8B81-7994C0FE07C0}"/>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17" name="组合 16">
              <a:extLst>
                <a:ext uri="{FF2B5EF4-FFF2-40B4-BE49-F238E27FC236}">
                  <a16:creationId xmlns:a16="http://schemas.microsoft.com/office/drawing/2014/main" id="{24738AB8-F4C4-9814-9548-5274B8F0B89B}"/>
                </a:ext>
              </a:extLst>
            </p:cNvPr>
            <p:cNvGrpSpPr/>
            <p:nvPr/>
          </p:nvGrpSpPr>
          <p:grpSpPr>
            <a:xfrm>
              <a:off x="170" y="-93"/>
              <a:ext cx="2740" cy="980"/>
              <a:chOff x="170" y="-93"/>
              <a:chExt cx="2740" cy="980"/>
            </a:xfrm>
          </p:grpSpPr>
          <p:pic>
            <p:nvPicPr>
              <p:cNvPr id="18" name="图片 17" descr="1">
                <a:extLst>
                  <a:ext uri="{FF2B5EF4-FFF2-40B4-BE49-F238E27FC236}">
                    <a16:creationId xmlns:a16="http://schemas.microsoft.com/office/drawing/2014/main" id="{DA830992-7238-3AB7-9789-B724BA95EFED}"/>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19" name="图片 18">
                <a:extLst>
                  <a:ext uri="{FF2B5EF4-FFF2-40B4-BE49-F238E27FC236}">
                    <a16:creationId xmlns:a16="http://schemas.microsoft.com/office/drawing/2014/main" id="{ACB0297B-DC95-3CC8-3AD7-CEDC4A0D74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33" name="五边形 32">
            <a:extLst>
              <a:ext uri="{FF2B5EF4-FFF2-40B4-BE49-F238E27FC236}">
                <a16:creationId xmlns:a16="http://schemas.microsoft.com/office/drawing/2014/main" id="{3B736C22-3898-C9D2-FDF3-7F3C8D09CB00}"/>
              </a:ext>
            </a:extLst>
          </p:cNvPr>
          <p:cNvSpPr/>
          <p:nvPr/>
        </p:nvSpPr>
        <p:spPr>
          <a:xfrm>
            <a:off x="484080" y="1435159"/>
            <a:ext cx="1734925" cy="340828"/>
          </a:xfrm>
          <a:prstGeom prst="homePlate">
            <a:avLst/>
          </a:prstGeom>
          <a:solidFill>
            <a:srgbClr val="1A7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燕尾形 33">
            <a:extLst>
              <a:ext uri="{FF2B5EF4-FFF2-40B4-BE49-F238E27FC236}">
                <a16:creationId xmlns:a16="http://schemas.microsoft.com/office/drawing/2014/main" id="{5BA3040A-C82B-CBD1-2AE9-76C2AD88FC9A}"/>
              </a:ext>
            </a:extLst>
          </p:cNvPr>
          <p:cNvSpPr/>
          <p:nvPr/>
        </p:nvSpPr>
        <p:spPr>
          <a:xfrm>
            <a:off x="2105961" y="1443471"/>
            <a:ext cx="2603522" cy="340829"/>
          </a:xfrm>
          <a:prstGeom prst="chevron">
            <a:avLst/>
          </a:prstGeom>
          <a:solidFill>
            <a:srgbClr val="1A7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35" name="燕尾形 34">
            <a:extLst>
              <a:ext uri="{FF2B5EF4-FFF2-40B4-BE49-F238E27FC236}">
                <a16:creationId xmlns:a16="http://schemas.microsoft.com/office/drawing/2014/main" id="{9EA6A563-75A8-BAB6-3B06-06E2DD368137}"/>
              </a:ext>
            </a:extLst>
          </p:cNvPr>
          <p:cNvSpPr/>
          <p:nvPr/>
        </p:nvSpPr>
        <p:spPr>
          <a:xfrm>
            <a:off x="4566826" y="1443471"/>
            <a:ext cx="1683898" cy="340829"/>
          </a:xfrm>
          <a:prstGeom prst="chevron">
            <a:avLst/>
          </a:prstGeom>
          <a:solidFill>
            <a:srgbClr val="1A7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36" name="燕尾形 35">
            <a:extLst>
              <a:ext uri="{FF2B5EF4-FFF2-40B4-BE49-F238E27FC236}">
                <a16:creationId xmlns:a16="http://schemas.microsoft.com/office/drawing/2014/main" id="{FD9B71E3-C263-6431-4030-199048F89277}"/>
              </a:ext>
            </a:extLst>
          </p:cNvPr>
          <p:cNvSpPr/>
          <p:nvPr/>
        </p:nvSpPr>
        <p:spPr>
          <a:xfrm>
            <a:off x="6120798" y="1443471"/>
            <a:ext cx="1683898" cy="340829"/>
          </a:xfrm>
          <a:prstGeom prst="chevron">
            <a:avLst/>
          </a:prstGeom>
          <a:solidFill>
            <a:srgbClr val="1A7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37" name="燕尾形 36">
            <a:extLst>
              <a:ext uri="{FF2B5EF4-FFF2-40B4-BE49-F238E27FC236}">
                <a16:creationId xmlns:a16="http://schemas.microsoft.com/office/drawing/2014/main" id="{F90D9474-BC73-683D-7AF3-0BDB212F767A}"/>
              </a:ext>
            </a:extLst>
          </p:cNvPr>
          <p:cNvSpPr/>
          <p:nvPr/>
        </p:nvSpPr>
        <p:spPr>
          <a:xfrm>
            <a:off x="7679457" y="1438463"/>
            <a:ext cx="1164579" cy="340829"/>
          </a:xfrm>
          <a:prstGeom prst="chevron">
            <a:avLst/>
          </a:prstGeom>
          <a:solidFill>
            <a:srgbClr val="1A7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38" name="矩形 37">
            <a:extLst>
              <a:ext uri="{FF2B5EF4-FFF2-40B4-BE49-F238E27FC236}">
                <a16:creationId xmlns:a16="http://schemas.microsoft.com/office/drawing/2014/main" id="{B24DAA29-EF30-BCEF-ADBF-BF3A58B6F496}"/>
              </a:ext>
            </a:extLst>
          </p:cNvPr>
          <p:cNvSpPr/>
          <p:nvPr/>
        </p:nvSpPr>
        <p:spPr>
          <a:xfrm>
            <a:off x="8263081" y="1443010"/>
            <a:ext cx="592254" cy="329857"/>
          </a:xfrm>
          <a:prstGeom prst="rect">
            <a:avLst/>
          </a:prstGeom>
          <a:solidFill>
            <a:srgbClr val="1A7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文本框 38">
            <a:extLst>
              <a:ext uri="{FF2B5EF4-FFF2-40B4-BE49-F238E27FC236}">
                <a16:creationId xmlns:a16="http://schemas.microsoft.com/office/drawing/2014/main" id="{8ECA9263-24AE-8A71-293B-C17703D6274B}"/>
              </a:ext>
            </a:extLst>
          </p:cNvPr>
          <p:cNvSpPr txBox="1"/>
          <p:nvPr/>
        </p:nvSpPr>
        <p:spPr>
          <a:xfrm>
            <a:off x="789228" y="1451786"/>
            <a:ext cx="1005403" cy="338554"/>
          </a:xfrm>
          <a:prstGeom prst="rect">
            <a:avLst/>
          </a:prstGeom>
          <a:noFill/>
        </p:spPr>
        <p:txBody>
          <a:bodyPr wrap="none" rtlCol="0">
            <a:spAutoFit/>
          </a:bodyPr>
          <a:lstStyle/>
          <a:p>
            <a:pPr algn="l"/>
            <a:r>
              <a:rPr kumimoji="1" lang="zh-CN" altLang="en-GB"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rPr>
              <a:t>面料</a:t>
            </a:r>
            <a:r>
              <a:rPr kumimoji="1" lang="zh-CN" altLang="en-US"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rPr>
              <a:t>入库</a:t>
            </a:r>
          </a:p>
        </p:txBody>
      </p:sp>
      <p:sp>
        <p:nvSpPr>
          <p:cNvPr id="40" name="文本框 39">
            <a:extLst>
              <a:ext uri="{FF2B5EF4-FFF2-40B4-BE49-F238E27FC236}">
                <a16:creationId xmlns:a16="http://schemas.microsoft.com/office/drawing/2014/main" id="{5D937FFE-78E5-A0CA-5283-FB863532C92F}"/>
              </a:ext>
            </a:extLst>
          </p:cNvPr>
          <p:cNvSpPr txBox="1"/>
          <p:nvPr/>
        </p:nvSpPr>
        <p:spPr>
          <a:xfrm>
            <a:off x="2852411" y="1451786"/>
            <a:ext cx="1005403" cy="338554"/>
          </a:xfrm>
          <a:prstGeom prst="rect">
            <a:avLst/>
          </a:prstGeom>
          <a:noFill/>
        </p:spPr>
        <p:txBody>
          <a:bodyPr wrap="none" rtlCol="0">
            <a:spAutoFit/>
          </a:bodyPr>
          <a:lstStyle/>
          <a:p>
            <a:pPr algn="l"/>
            <a:r>
              <a:rPr kumimoji="1" lang="zh-CN" altLang="en-GB"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rPr>
              <a:t>工艺处理</a:t>
            </a:r>
            <a:endParaRPr kumimoji="1" lang="zh-CN" altLang="en-US"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endParaRPr>
          </a:p>
        </p:txBody>
      </p:sp>
      <p:sp>
        <p:nvSpPr>
          <p:cNvPr id="41" name="文本框 40">
            <a:extLst>
              <a:ext uri="{FF2B5EF4-FFF2-40B4-BE49-F238E27FC236}">
                <a16:creationId xmlns:a16="http://schemas.microsoft.com/office/drawing/2014/main" id="{314B8A4D-0163-5453-7827-105B2D84D1A4}"/>
              </a:ext>
            </a:extLst>
          </p:cNvPr>
          <p:cNvSpPr txBox="1"/>
          <p:nvPr/>
        </p:nvSpPr>
        <p:spPr>
          <a:xfrm>
            <a:off x="4866138" y="1451786"/>
            <a:ext cx="1005403" cy="338554"/>
          </a:xfrm>
          <a:prstGeom prst="rect">
            <a:avLst/>
          </a:prstGeom>
          <a:noFill/>
        </p:spPr>
        <p:txBody>
          <a:bodyPr wrap="none" rtlCol="0">
            <a:spAutoFit/>
          </a:bodyPr>
          <a:lstStyle/>
          <a:p>
            <a:pPr algn="l"/>
            <a:r>
              <a:rPr kumimoji="1" lang="zh-CN" altLang="en-GB"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rPr>
              <a:t>车间</a:t>
            </a:r>
            <a:r>
              <a:rPr kumimoji="1" lang="zh-CN" altLang="en-US"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rPr>
              <a:t>缝制</a:t>
            </a:r>
          </a:p>
        </p:txBody>
      </p:sp>
      <p:sp>
        <p:nvSpPr>
          <p:cNvPr id="42" name="文本框 41">
            <a:extLst>
              <a:ext uri="{FF2B5EF4-FFF2-40B4-BE49-F238E27FC236}">
                <a16:creationId xmlns:a16="http://schemas.microsoft.com/office/drawing/2014/main" id="{8256CF17-7036-FA44-B9A8-36C864D3229E}"/>
              </a:ext>
            </a:extLst>
          </p:cNvPr>
          <p:cNvSpPr txBox="1"/>
          <p:nvPr/>
        </p:nvSpPr>
        <p:spPr>
          <a:xfrm>
            <a:off x="6380650" y="1451786"/>
            <a:ext cx="1005403" cy="338554"/>
          </a:xfrm>
          <a:prstGeom prst="rect">
            <a:avLst/>
          </a:prstGeom>
          <a:noFill/>
        </p:spPr>
        <p:txBody>
          <a:bodyPr wrap="none" rtlCol="0">
            <a:spAutoFit/>
          </a:bodyPr>
          <a:lstStyle/>
          <a:p>
            <a:pPr algn="l"/>
            <a:r>
              <a:rPr kumimoji="1" lang="zh-CN" altLang="en-GB"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rPr>
              <a:t>标识配套</a:t>
            </a:r>
            <a:endParaRPr kumimoji="1" lang="zh-CN" altLang="en-US"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endParaRPr>
          </a:p>
        </p:txBody>
      </p:sp>
      <p:sp>
        <p:nvSpPr>
          <p:cNvPr id="43" name="文本框 42">
            <a:extLst>
              <a:ext uri="{FF2B5EF4-FFF2-40B4-BE49-F238E27FC236}">
                <a16:creationId xmlns:a16="http://schemas.microsoft.com/office/drawing/2014/main" id="{CBEF4DF7-A5D3-22BB-1B66-2ADC73B99A83}"/>
              </a:ext>
            </a:extLst>
          </p:cNvPr>
          <p:cNvSpPr txBox="1"/>
          <p:nvPr/>
        </p:nvSpPr>
        <p:spPr>
          <a:xfrm>
            <a:off x="7847411" y="1451786"/>
            <a:ext cx="1164579" cy="338554"/>
          </a:xfrm>
          <a:prstGeom prst="rect">
            <a:avLst/>
          </a:prstGeom>
          <a:noFill/>
        </p:spPr>
        <p:txBody>
          <a:bodyPr wrap="square" rtlCol="0">
            <a:spAutoFit/>
          </a:bodyPr>
          <a:lstStyle/>
          <a:p>
            <a:pPr algn="l"/>
            <a:r>
              <a:rPr kumimoji="1" lang="zh-CN" altLang="en-GB"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rPr>
              <a:t>物流发货</a:t>
            </a:r>
            <a:endParaRPr kumimoji="1" lang="zh-CN" altLang="en-US" sz="1600" dirty="0">
              <a:solidFill>
                <a:schemeClr val="bg1"/>
              </a:solidFill>
              <a:latin typeface="Alibaba PuHuiTi" panose="00020600040101010101" pitchFamily="18" charset="-122"/>
              <a:ea typeface="Alibaba PuHuiTi" panose="00020600040101010101" pitchFamily="18" charset="-122"/>
              <a:cs typeface="Alibaba PuHuiTi" panose="00020600040101010101" pitchFamily="18" charset="-122"/>
            </a:endParaRPr>
          </a:p>
        </p:txBody>
      </p:sp>
      <p:grpSp>
        <p:nvGrpSpPr>
          <p:cNvPr id="54" name="Google Shape;5263;p76">
            <a:extLst>
              <a:ext uri="{FF2B5EF4-FFF2-40B4-BE49-F238E27FC236}">
                <a16:creationId xmlns:a16="http://schemas.microsoft.com/office/drawing/2014/main" id="{2816BA76-A7FC-EBC1-A1B4-F463DF572BDF}"/>
              </a:ext>
            </a:extLst>
          </p:cNvPr>
          <p:cNvGrpSpPr/>
          <p:nvPr/>
        </p:nvGrpSpPr>
        <p:grpSpPr>
          <a:xfrm>
            <a:off x="40532" y="1364667"/>
            <a:ext cx="417438" cy="414625"/>
            <a:chOff x="1529350" y="258825"/>
            <a:chExt cx="423475" cy="481825"/>
          </a:xfrm>
          <a:solidFill>
            <a:srgbClr val="1A74CC"/>
          </a:solidFill>
        </p:grpSpPr>
        <p:sp>
          <p:nvSpPr>
            <p:cNvPr id="55" name="Google Shape;5264;p76">
              <a:extLst>
                <a:ext uri="{FF2B5EF4-FFF2-40B4-BE49-F238E27FC236}">
                  <a16:creationId xmlns:a16="http://schemas.microsoft.com/office/drawing/2014/main" id="{4C8BC47A-2B9C-E597-9FB3-D6891BCEA7AC}"/>
                </a:ext>
              </a:extLst>
            </p:cNvPr>
            <p:cNvSpPr/>
            <p:nvPr/>
          </p:nvSpPr>
          <p:spPr>
            <a:xfrm>
              <a:off x="1585800" y="258825"/>
              <a:ext cx="310651" cy="430550"/>
            </a:xfrm>
            <a:custGeom>
              <a:avLst/>
              <a:gdLst/>
              <a:ahLst/>
              <a:cxnLst/>
              <a:rect l="l" t="t" r="r" b="b"/>
              <a:pathLst>
                <a:path w="12426" h="17222" extrusionOk="0">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sp>
          <p:nvSpPr>
            <p:cNvPr id="56" name="Google Shape;5265;p76">
              <a:extLst>
                <a:ext uri="{FF2B5EF4-FFF2-40B4-BE49-F238E27FC236}">
                  <a16:creationId xmlns:a16="http://schemas.microsoft.com/office/drawing/2014/main" id="{7827CBC5-EC00-0D56-29F6-009919BB5590}"/>
                </a:ext>
              </a:extLst>
            </p:cNvPr>
            <p:cNvSpPr/>
            <p:nvPr/>
          </p:nvSpPr>
          <p:spPr>
            <a:xfrm>
              <a:off x="1529350" y="583200"/>
              <a:ext cx="423475" cy="157450"/>
            </a:xfrm>
            <a:custGeom>
              <a:avLst/>
              <a:gdLst/>
              <a:ahLst/>
              <a:cxnLst/>
              <a:rect l="l" t="t" r="r" b="b"/>
              <a:pathLst>
                <a:path w="16939" h="6298" extrusionOk="0">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grpSp>
      <p:grpSp>
        <p:nvGrpSpPr>
          <p:cNvPr id="87" name="Google Shape;5659;p76">
            <a:extLst>
              <a:ext uri="{FF2B5EF4-FFF2-40B4-BE49-F238E27FC236}">
                <a16:creationId xmlns:a16="http://schemas.microsoft.com/office/drawing/2014/main" id="{74CFB298-CAA6-9120-2FDB-EC4BA4F3A4D1}"/>
              </a:ext>
            </a:extLst>
          </p:cNvPr>
          <p:cNvGrpSpPr/>
          <p:nvPr/>
        </p:nvGrpSpPr>
        <p:grpSpPr>
          <a:xfrm>
            <a:off x="8087275" y="963720"/>
            <a:ext cx="471933" cy="432048"/>
            <a:chOff x="5049575" y="4993600"/>
            <a:chExt cx="482050" cy="478925"/>
          </a:xfrm>
          <a:solidFill>
            <a:srgbClr val="1A74CC"/>
          </a:solidFill>
        </p:grpSpPr>
        <p:sp>
          <p:nvSpPr>
            <p:cNvPr id="88" name="Google Shape;5660;p76">
              <a:extLst>
                <a:ext uri="{FF2B5EF4-FFF2-40B4-BE49-F238E27FC236}">
                  <a16:creationId xmlns:a16="http://schemas.microsoft.com/office/drawing/2014/main" id="{52C6A5E7-2C18-7F5D-21E6-422639553A79}"/>
                </a:ext>
              </a:extLst>
            </p:cNvPr>
            <p:cNvSpPr/>
            <p:nvPr/>
          </p:nvSpPr>
          <p:spPr>
            <a:xfrm>
              <a:off x="5063200"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sp>
          <p:nvSpPr>
            <p:cNvPr id="89" name="Google Shape;5661;p76">
              <a:extLst>
                <a:ext uri="{FF2B5EF4-FFF2-40B4-BE49-F238E27FC236}">
                  <a16:creationId xmlns:a16="http://schemas.microsoft.com/office/drawing/2014/main" id="{7AD9DD4B-7DA6-8ACF-792E-9ED453DB87B1}"/>
                </a:ext>
              </a:extLst>
            </p:cNvPr>
            <p:cNvSpPr/>
            <p:nvPr/>
          </p:nvSpPr>
          <p:spPr>
            <a:xfrm>
              <a:off x="5299425" y="5133350"/>
              <a:ext cx="232200" cy="339175"/>
            </a:xfrm>
            <a:custGeom>
              <a:avLst/>
              <a:gdLst/>
              <a:ahLst/>
              <a:cxnLst/>
              <a:rect l="l" t="t" r="r" b="b"/>
              <a:pathLst>
                <a:path w="9288" h="13567" extrusionOk="0">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sp>
          <p:nvSpPr>
            <p:cNvPr id="90" name="Google Shape;5662;p76">
              <a:extLst>
                <a:ext uri="{FF2B5EF4-FFF2-40B4-BE49-F238E27FC236}">
                  <a16:creationId xmlns:a16="http://schemas.microsoft.com/office/drawing/2014/main" id="{E1142782-4535-1DF1-8FE2-0F9F4C9C834D}"/>
                </a:ext>
              </a:extLst>
            </p:cNvPr>
            <p:cNvSpPr/>
            <p:nvPr/>
          </p:nvSpPr>
          <p:spPr>
            <a:xfrm>
              <a:off x="5184475" y="4993600"/>
              <a:ext cx="334125" cy="168525"/>
            </a:xfrm>
            <a:custGeom>
              <a:avLst/>
              <a:gdLst/>
              <a:ahLst/>
              <a:cxnLst/>
              <a:rect l="l" t="t" r="r" b="b"/>
              <a:pathLst>
                <a:path w="13365" h="6741" extrusionOk="0">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sp>
          <p:nvSpPr>
            <p:cNvPr id="91" name="Google Shape;5663;p76">
              <a:extLst>
                <a:ext uri="{FF2B5EF4-FFF2-40B4-BE49-F238E27FC236}">
                  <a16:creationId xmlns:a16="http://schemas.microsoft.com/office/drawing/2014/main" id="{0C67E306-6D7F-8EC0-C305-E368EF45A2D4}"/>
                </a:ext>
              </a:extLst>
            </p:cNvPr>
            <p:cNvSpPr/>
            <p:nvPr/>
          </p:nvSpPr>
          <p:spPr>
            <a:xfrm>
              <a:off x="5049575" y="5132450"/>
              <a:ext cx="221650" cy="339925"/>
            </a:xfrm>
            <a:custGeom>
              <a:avLst/>
              <a:gdLst/>
              <a:ahLst/>
              <a:cxnLst/>
              <a:rect l="l" t="t" r="r" b="b"/>
              <a:pathLst>
                <a:path w="8866" h="13597" extrusionOk="0">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grpSp>
      <p:grpSp>
        <p:nvGrpSpPr>
          <p:cNvPr id="167" name="组合 166">
            <a:extLst>
              <a:ext uri="{FF2B5EF4-FFF2-40B4-BE49-F238E27FC236}">
                <a16:creationId xmlns:a16="http://schemas.microsoft.com/office/drawing/2014/main" id="{BE485C9A-1212-7F2B-B2FF-B7D933C058A6}"/>
              </a:ext>
            </a:extLst>
          </p:cNvPr>
          <p:cNvGrpSpPr/>
          <p:nvPr/>
        </p:nvGrpSpPr>
        <p:grpSpPr>
          <a:xfrm>
            <a:off x="484078" y="1930701"/>
            <a:ext cx="1621886" cy="1513140"/>
            <a:chOff x="484078" y="1945054"/>
            <a:chExt cx="1621886" cy="1513140"/>
          </a:xfrm>
        </p:grpSpPr>
        <p:sp>
          <p:nvSpPr>
            <p:cNvPr id="32" name="任意形状 31">
              <a:extLst>
                <a:ext uri="{FF2B5EF4-FFF2-40B4-BE49-F238E27FC236}">
                  <a16:creationId xmlns:a16="http://schemas.microsoft.com/office/drawing/2014/main" id="{A2822B8C-B9B3-F022-FB00-F0428370A83A}"/>
                </a:ext>
              </a:extLst>
            </p:cNvPr>
            <p:cNvSpPr/>
            <p:nvPr/>
          </p:nvSpPr>
          <p:spPr>
            <a:xfrm rot="10800000">
              <a:off x="484080" y="1945054"/>
              <a:ext cx="1621884" cy="626696"/>
            </a:xfrm>
            <a:custGeom>
              <a:avLst/>
              <a:gdLst>
                <a:gd name="connsiteX0" fmla="*/ 1797769 w 1797769"/>
                <a:gd name="connsiteY0" fmla="*/ 1982579 h 1982579"/>
                <a:gd name="connsiteX1" fmla="*/ 0 w 1797769"/>
                <a:gd name="connsiteY1" fmla="*/ 1982579 h 1982579"/>
                <a:gd name="connsiteX2" fmla="*/ 0 w 1797769"/>
                <a:gd name="connsiteY2" fmla="*/ 206517 h 1982579"/>
                <a:gd name="connsiteX3" fmla="*/ 678259 w 1797769"/>
                <a:gd name="connsiteY3" fmla="*/ 206517 h 1982579"/>
                <a:gd name="connsiteX4" fmla="*/ 957665 w 1797769"/>
                <a:gd name="connsiteY4" fmla="*/ 0 h 1982579"/>
                <a:gd name="connsiteX5" fmla="*/ 1237071 w 1797769"/>
                <a:gd name="connsiteY5" fmla="*/ 206517 h 1982579"/>
                <a:gd name="connsiteX6" fmla="*/ 1797769 w 1797769"/>
                <a:gd name="connsiteY6" fmla="*/ 206517 h 198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7769" h="1982579">
                  <a:moveTo>
                    <a:pt x="1797769" y="1982579"/>
                  </a:moveTo>
                  <a:lnTo>
                    <a:pt x="0" y="1982579"/>
                  </a:lnTo>
                  <a:lnTo>
                    <a:pt x="0" y="206517"/>
                  </a:lnTo>
                  <a:lnTo>
                    <a:pt x="678259" y="206517"/>
                  </a:lnTo>
                  <a:lnTo>
                    <a:pt x="957665" y="0"/>
                  </a:lnTo>
                  <a:lnTo>
                    <a:pt x="1237071" y="206517"/>
                  </a:lnTo>
                  <a:lnTo>
                    <a:pt x="1797769" y="206517"/>
                  </a:lnTo>
                  <a:close/>
                </a:path>
              </a:pathLst>
            </a:custGeom>
            <a:solidFill>
              <a:srgbClr val="D9D9D9"/>
            </a:solidFill>
            <a:ln w="25400">
              <a:solidFill>
                <a:srgbClr val="006499"/>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endParaRPr kumimoji="1" lang="zh-CN" altLang="en-US" dirty="0"/>
            </a:p>
          </p:txBody>
        </p:sp>
        <p:sp>
          <p:nvSpPr>
            <p:cNvPr id="50" name="矩形 49">
              <a:extLst>
                <a:ext uri="{FF2B5EF4-FFF2-40B4-BE49-F238E27FC236}">
                  <a16:creationId xmlns:a16="http://schemas.microsoft.com/office/drawing/2014/main" id="{DE9F89D9-7AC5-AE25-F1F6-1EFC540B1160}"/>
                </a:ext>
              </a:extLst>
            </p:cNvPr>
            <p:cNvSpPr/>
            <p:nvPr/>
          </p:nvSpPr>
          <p:spPr>
            <a:xfrm flipV="1">
              <a:off x="484079" y="2660873"/>
              <a:ext cx="1621884" cy="79732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28" name="文本框 127">
              <a:extLst>
                <a:ext uri="{FF2B5EF4-FFF2-40B4-BE49-F238E27FC236}">
                  <a16:creationId xmlns:a16="http://schemas.microsoft.com/office/drawing/2014/main" id="{3226A716-51AB-7BE7-84CA-B5515B21E167}"/>
                </a:ext>
              </a:extLst>
            </p:cNvPr>
            <p:cNvSpPr txBox="1"/>
            <p:nvPr/>
          </p:nvSpPr>
          <p:spPr>
            <a:xfrm>
              <a:off x="484080" y="1959407"/>
              <a:ext cx="1621884" cy="523220"/>
            </a:xfrm>
            <a:prstGeom prst="rect">
              <a:avLst/>
            </a:prstGeom>
            <a:noFill/>
          </p:spPr>
          <p:txBody>
            <a:bodyPr wrap="square" rtlCol="0">
              <a:spAutoFit/>
            </a:bodyPr>
            <a:lstStyle/>
            <a:p>
              <a:pPr algn="ctr"/>
              <a:r>
                <a:rPr kumimoji="1" lang="zh-CN" altLang="en-US" sz="1400" dirty="0">
                  <a:solidFill>
                    <a:srgbClr val="00329F"/>
                  </a:solidFill>
                  <a:latin typeface="Alibaba PuHuiTi Medium" pitchFamily="18" charset="-122"/>
                  <a:ea typeface="Alibaba PuHuiTi Medium" pitchFamily="18" charset="-122"/>
                  <a:cs typeface="Alibaba PuHuiTi Medium" pitchFamily="18" charset="-122"/>
                </a:rPr>
                <a:t>面料供应商导致的面料品质参差</a:t>
              </a:r>
            </a:p>
          </p:txBody>
        </p:sp>
        <p:sp>
          <p:nvSpPr>
            <p:cNvPr id="134" name="文本框 133">
              <a:extLst>
                <a:ext uri="{FF2B5EF4-FFF2-40B4-BE49-F238E27FC236}">
                  <a16:creationId xmlns:a16="http://schemas.microsoft.com/office/drawing/2014/main" id="{6214740F-4363-8EA0-1547-C34BFFFC3E84}"/>
                </a:ext>
              </a:extLst>
            </p:cNvPr>
            <p:cNvSpPr txBox="1"/>
            <p:nvPr/>
          </p:nvSpPr>
          <p:spPr>
            <a:xfrm>
              <a:off x="484078" y="2676784"/>
              <a:ext cx="1621883" cy="769441"/>
            </a:xfrm>
            <a:prstGeom prst="rect">
              <a:avLst/>
            </a:prstGeom>
            <a:noFill/>
          </p:spPr>
          <p:txBody>
            <a:bodyPr wrap="square" rtlCol="0">
              <a:spAutoFit/>
            </a:bodyPr>
            <a:lstStyle/>
            <a:p>
              <a:r>
                <a:rPr kumimoji="1" lang="zh-CN" altLang="en-US" sz="1100" dirty="0">
                  <a:solidFill>
                    <a:srgbClr val="00329F"/>
                  </a:solidFill>
                  <a:latin typeface="Alibaba PuHuiTi Medium" pitchFamily="18" charset="-122"/>
                  <a:ea typeface="Alibaba PuHuiTi Medium" pitchFamily="18" charset="-122"/>
                  <a:cs typeface="Alibaba PuHuiTi Medium" pitchFamily="18" charset="-122"/>
                </a:rPr>
                <a:t>部分面料采用纯自然日晒晾干工艺。导致面料在</a:t>
              </a:r>
              <a:r>
                <a:rPr kumimoji="1" lang="zh-CN" altLang="en-US" sz="1100" dirty="0">
                  <a:solidFill>
                    <a:srgbClr val="C00000"/>
                  </a:solidFill>
                  <a:latin typeface="Alibaba PuHuiTi Medium" pitchFamily="18" charset="-122"/>
                  <a:ea typeface="Alibaba PuHuiTi Medium" pitchFamily="18" charset="-122"/>
                  <a:cs typeface="Alibaba PuHuiTi Medium" pitchFamily="18" charset="-122"/>
                </a:rPr>
                <a:t>入库时本身即存在不可避免的缸差与色差</a:t>
              </a:r>
              <a:r>
                <a:rPr kumimoji="1" lang="zh-CN" altLang="en-US" sz="1100" dirty="0">
                  <a:solidFill>
                    <a:srgbClr val="00329F"/>
                  </a:solidFill>
                  <a:latin typeface="Alibaba PuHuiTi Medium" pitchFamily="18" charset="-122"/>
                  <a:ea typeface="Alibaba PuHuiTi Medium" pitchFamily="18" charset="-122"/>
                  <a:cs typeface="Alibaba PuHuiTi Medium" pitchFamily="18" charset="-122"/>
                </a:rPr>
                <a:t>。</a:t>
              </a:r>
              <a:endParaRPr kumimoji="1" lang="en-US" altLang="zh-CN" sz="1100" dirty="0">
                <a:solidFill>
                  <a:srgbClr val="00329F"/>
                </a:solidFill>
                <a:latin typeface="Alibaba PuHuiTi Medium" pitchFamily="18" charset="-122"/>
                <a:ea typeface="Alibaba PuHuiTi Medium" pitchFamily="18" charset="-122"/>
                <a:cs typeface="Alibaba PuHuiTi Medium" pitchFamily="18" charset="-122"/>
              </a:endParaRPr>
            </a:p>
          </p:txBody>
        </p:sp>
      </p:grpSp>
      <p:sp>
        <p:nvSpPr>
          <p:cNvPr id="139" name="TextBox 30">
            <a:extLst>
              <a:ext uri="{FF2B5EF4-FFF2-40B4-BE49-F238E27FC236}">
                <a16:creationId xmlns:a16="http://schemas.microsoft.com/office/drawing/2014/main" id="{4E74386A-AD03-EB75-225F-CC47267EFED3}"/>
              </a:ext>
            </a:extLst>
          </p:cNvPr>
          <p:cNvSpPr txBox="1"/>
          <p:nvPr/>
        </p:nvSpPr>
        <p:spPr>
          <a:xfrm>
            <a:off x="484080" y="704676"/>
            <a:ext cx="3057247"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服装生产中质量管控漏洞及分析</a:t>
            </a:r>
          </a:p>
        </p:txBody>
      </p:sp>
      <p:sp>
        <p:nvSpPr>
          <p:cNvPr id="140" name="文本框 139">
            <a:extLst>
              <a:ext uri="{FF2B5EF4-FFF2-40B4-BE49-F238E27FC236}">
                <a16:creationId xmlns:a16="http://schemas.microsoft.com/office/drawing/2014/main" id="{47535FDE-85EB-25F7-273A-F82440E20267}"/>
              </a:ext>
            </a:extLst>
          </p:cNvPr>
          <p:cNvSpPr txBox="1"/>
          <p:nvPr/>
        </p:nvSpPr>
        <p:spPr>
          <a:xfrm>
            <a:off x="484080" y="1043230"/>
            <a:ext cx="7453431" cy="276999"/>
          </a:xfrm>
          <a:prstGeom prst="rect">
            <a:avLst/>
          </a:prstGeom>
          <a:noFill/>
        </p:spPr>
        <p:txBody>
          <a:bodyPr wrap="square">
            <a:spAutoFit/>
          </a:bodyPr>
          <a:lstStyle/>
          <a:p>
            <a:r>
              <a:rPr lang="zh-CN" altLang="zh-CN" sz="1200" dirty="0">
                <a:latin typeface="微软雅黑" panose="020B0503020204020204" pitchFamily="34" charset="-122"/>
                <a:ea typeface="微软雅黑" panose="020B0503020204020204" pitchFamily="34" charset="-122"/>
              </a:rPr>
              <a:t>本研究通过现场观察与工艺审计，梳理全生产流程，发现以下五个关键质量断点，由此对其展开针对性分析。 </a:t>
            </a:r>
            <a:endParaRPr lang="zh-CN" altLang="en-US" sz="1200" dirty="0">
              <a:latin typeface="微软雅黑" panose="020B0503020204020204" pitchFamily="34" charset="-122"/>
              <a:ea typeface="微软雅黑" panose="020B0503020204020204" pitchFamily="34" charset="-122"/>
            </a:endParaRPr>
          </a:p>
        </p:txBody>
      </p:sp>
      <p:grpSp>
        <p:nvGrpSpPr>
          <p:cNvPr id="168" name="组合 167">
            <a:extLst>
              <a:ext uri="{FF2B5EF4-FFF2-40B4-BE49-F238E27FC236}">
                <a16:creationId xmlns:a16="http://schemas.microsoft.com/office/drawing/2014/main" id="{7542B1D2-1290-11F2-000B-3A14B24FEEB9}"/>
              </a:ext>
            </a:extLst>
          </p:cNvPr>
          <p:cNvGrpSpPr/>
          <p:nvPr/>
        </p:nvGrpSpPr>
        <p:grpSpPr>
          <a:xfrm>
            <a:off x="2168596" y="1930701"/>
            <a:ext cx="1621886" cy="2714201"/>
            <a:chOff x="2159254" y="1935241"/>
            <a:chExt cx="1621886" cy="2714201"/>
          </a:xfrm>
        </p:grpSpPr>
        <p:sp>
          <p:nvSpPr>
            <p:cNvPr id="145" name="任意形状 144">
              <a:extLst>
                <a:ext uri="{FF2B5EF4-FFF2-40B4-BE49-F238E27FC236}">
                  <a16:creationId xmlns:a16="http://schemas.microsoft.com/office/drawing/2014/main" id="{37241DC9-07D8-DDF1-E13A-DD022714BBCE}"/>
                </a:ext>
              </a:extLst>
            </p:cNvPr>
            <p:cNvSpPr/>
            <p:nvPr/>
          </p:nvSpPr>
          <p:spPr>
            <a:xfrm rot="10800000">
              <a:off x="2159256" y="1935241"/>
              <a:ext cx="1621884" cy="626696"/>
            </a:xfrm>
            <a:custGeom>
              <a:avLst/>
              <a:gdLst>
                <a:gd name="connsiteX0" fmla="*/ 1797769 w 1797769"/>
                <a:gd name="connsiteY0" fmla="*/ 1982579 h 1982579"/>
                <a:gd name="connsiteX1" fmla="*/ 0 w 1797769"/>
                <a:gd name="connsiteY1" fmla="*/ 1982579 h 1982579"/>
                <a:gd name="connsiteX2" fmla="*/ 0 w 1797769"/>
                <a:gd name="connsiteY2" fmla="*/ 206517 h 1982579"/>
                <a:gd name="connsiteX3" fmla="*/ 678259 w 1797769"/>
                <a:gd name="connsiteY3" fmla="*/ 206517 h 1982579"/>
                <a:gd name="connsiteX4" fmla="*/ 957665 w 1797769"/>
                <a:gd name="connsiteY4" fmla="*/ 0 h 1982579"/>
                <a:gd name="connsiteX5" fmla="*/ 1237071 w 1797769"/>
                <a:gd name="connsiteY5" fmla="*/ 206517 h 1982579"/>
                <a:gd name="connsiteX6" fmla="*/ 1797769 w 1797769"/>
                <a:gd name="connsiteY6" fmla="*/ 206517 h 198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7769" h="1982579">
                  <a:moveTo>
                    <a:pt x="1797769" y="1982579"/>
                  </a:moveTo>
                  <a:lnTo>
                    <a:pt x="0" y="1982579"/>
                  </a:lnTo>
                  <a:lnTo>
                    <a:pt x="0" y="206517"/>
                  </a:lnTo>
                  <a:lnTo>
                    <a:pt x="678259" y="206517"/>
                  </a:lnTo>
                  <a:lnTo>
                    <a:pt x="957665" y="0"/>
                  </a:lnTo>
                  <a:lnTo>
                    <a:pt x="1237071" y="206517"/>
                  </a:lnTo>
                  <a:lnTo>
                    <a:pt x="1797769" y="206517"/>
                  </a:lnTo>
                  <a:close/>
                </a:path>
              </a:pathLst>
            </a:custGeom>
            <a:solidFill>
              <a:srgbClr val="D9D9D9"/>
            </a:solidFill>
            <a:ln w="25400">
              <a:solidFill>
                <a:srgbClr val="006499"/>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endParaRPr kumimoji="1" lang="zh-CN" altLang="en-US" dirty="0"/>
            </a:p>
          </p:txBody>
        </p:sp>
        <p:sp>
          <p:nvSpPr>
            <p:cNvPr id="146" name="矩形 145">
              <a:extLst>
                <a:ext uri="{FF2B5EF4-FFF2-40B4-BE49-F238E27FC236}">
                  <a16:creationId xmlns:a16="http://schemas.microsoft.com/office/drawing/2014/main" id="{DCE74274-4F4C-340B-44A2-288D1F33967A}"/>
                </a:ext>
              </a:extLst>
            </p:cNvPr>
            <p:cNvSpPr/>
            <p:nvPr/>
          </p:nvSpPr>
          <p:spPr>
            <a:xfrm flipV="1">
              <a:off x="2159255" y="2651060"/>
              <a:ext cx="1621884" cy="93872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47" name="文本框 146">
              <a:extLst>
                <a:ext uri="{FF2B5EF4-FFF2-40B4-BE49-F238E27FC236}">
                  <a16:creationId xmlns:a16="http://schemas.microsoft.com/office/drawing/2014/main" id="{31A5ADCF-7A31-A0A5-9A02-B2F0E7E76D94}"/>
                </a:ext>
              </a:extLst>
            </p:cNvPr>
            <p:cNvSpPr txBox="1"/>
            <p:nvPr/>
          </p:nvSpPr>
          <p:spPr>
            <a:xfrm>
              <a:off x="2159256" y="1949594"/>
              <a:ext cx="1621884" cy="523220"/>
            </a:xfrm>
            <a:prstGeom prst="rect">
              <a:avLst/>
            </a:prstGeom>
            <a:noFill/>
          </p:spPr>
          <p:txBody>
            <a:bodyPr wrap="square" rtlCol="0">
              <a:spAutoFit/>
            </a:bodyPr>
            <a:lstStyle/>
            <a:p>
              <a:pPr algn="ctr"/>
              <a:r>
                <a:rPr kumimoji="1" lang="zh-CN" altLang="en-US" sz="1400" dirty="0">
                  <a:solidFill>
                    <a:srgbClr val="00329F"/>
                  </a:solidFill>
                  <a:latin typeface="Alibaba PuHuiTi Medium" pitchFamily="18" charset="-122"/>
                  <a:ea typeface="Alibaba PuHuiTi Medium" pitchFamily="18" charset="-122"/>
                  <a:cs typeface="Alibaba PuHuiTi Medium" pitchFamily="18" charset="-122"/>
                </a:rPr>
                <a:t>面料在熨烫过程中平整度变化</a:t>
              </a:r>
            </a:p>
          </p:txBody>
        </p:sp>
        <p:sp>
          <p:nvSpPr>
            <p:cNvPr id="148" name="文本框 147">
              <a:extLst>
                <a:ext uri="{FF2B5EF4-FFF2-40B4-BE49-F238E27FC236}">
                  <a16:creationId xmlns:a16="http://schemas.microsoft.com/office/drawing/2014/main" id="{8B24318A-746D-FC8A-FCB5-029696664795}"/>
                </a:ext>
              </a:extLst>
            </p:cNvPr>
            <p:cNvSpPr txBox="1"/>
            <p:nvPr/>
          </p:nvSpPr>
          <p:spPr>
            <a:xfrm>
              <a:off x="2159254" y="2666971"/>
              <a:ext cx="1621883" cy="938719"/>
            </a:xfrm>
            <a:prstGeom prst="rect">
              <a:avLst/>
            </a:prstGeom>
            <a:noFill/>
          </p:spPr>
          <p:txBody>
            <a:bodyPr wrap="square" rtlCol="0">
              <a:spAutoFit/>
            </a:bodyPr>
            <a:lstStyle/>
            <a:p>
              <a:r>
                <a:rPr kumimoji="1" lang="zh-CN" altLang="en-US" sz="1100" dirty="0">
                  <a:solidFill>
                    <a:srgbClr val="00329F"/>
                  </a:solidFill>
                  <a:latin typeface="Alibaba PuHuiTi Medium" pitchFamily="18" charset="-122"/>
                  <a:ea typeface="Alibaba PuHuiTi Medium" pitchFamily="18" charset="-122"/>
                  <a:cs typeface="Alibaba PuHuiTi Medium" pitchFamily="18" charset="-122"/>
                </a:rPr>
                <a:t>“一刀切”熨烫方法</a:t>
              </a:r>
              <a:endParaRPr kumimoji="1" lang="en-US" altLang="zh-CN" sz="1100" dirty="0">
                <a:solidFill>
                  <a:srgbClr val="00329F"/>
                </a:solidFill>
                <a:latin typeface="Alibaba PuHuiTi Medium" pitchFamily="18" charset="-122"/>
                <a:ea typeface="Alibaba PuHuiTi Medium" pitchFamily="18" charset="-122"/>
                <a:cs typeface="Alibaba PuHuiTi Medium" pitchFamily="18" charset="-122"/>
              </a:endParaRPr>
            </a:p>
            <a:p>
              <a:r>
                <a:rPr kumimoji="1" lang="zh-CN" altLang="en-US" sz="1100" dirty="0">
                  <a:solidFill>
                    <a:srgbClr val="00329F"/>
                  </a:solidFill>
                  <a:latin typeface="Alibaba PuHuiTi Medium" pitchFamily="18" charset="-122"/>
                  <a:ea typeface="Alibaba PuHuiTi Medium" pitchFamily="18" charset="-122"/>
                  <a:cs typeface="Alibaba PuHuiTi Medium" pitchFamily="18" charset="-122"/>
                </a:rPr>
                <a:t>多种面料</a:t>
              </a:r>
              <a:r>
                <a:rPr kumimoji="1" lang="zh-CN" altLang="en-US" sz="1100" dirty="0">
                  <a:solidFill>
                    <a:srgbClr val="C00000"/>
                  </a:solidFill>
                  <a:latin typeface="Alibaba PuHuiTi Medium" pitchFamily="18" charset="-122"/>
                  <a:ea typeface="Alibaba PuHuiTi Medium" pitchFamily="18" charset="-122"/>
                  <a:cs typeface="Alibaba PuHuiTi Medium" pitchFamily="18" charset="-122"/>
                </a:rPr>
                <a:t>采用的同一种熨烫方法</a:t>
              </a:r>
              <a:r>
                <a:rPr kumimoji="1" lang="zh-CN" altLang="en-US" sz="1100" dirty="0">
                  <a:solidFill>
                    <a:srgbClr val="00329F"/>
                  </a:solidFill>
                  <a:latin typeface="Alibaba PuHuiTi Medium" pitchFamily="18" charset="-122"/>
                  <a:ea typeface="Alibaba PuHuiTi Medium" pitchFamily="18" charset="-122"/>
                  <a:cs typeface="Alibaba PuHuiTi Medium" pitchFamily="18" charset="-122"/>
                </a:rPr>
                <a:t>，将特殊面料烫坏，比如起皱、面料极光、过度拉伸变形。</a:t>
              </a:r>
              <a:endParaRPr kumimoji="1" lang="en-US" altLang="zh-CN" sz="1100" dirty="0">
                <a:solidFill>
                  <a:srgbClr val="00329F"/>
                </a:solidFill>
                <a:latin typeface="Alibaba PuHuiTi Medium" pitchFamily="18" charset="-122"/>
                <a:ea typeface="Alibaba PuHuiTi Medium" pitchFamily="18" charset="-122"/>
                <a:cs typeface="Alibaba PuHuiTi Medium" pitchFamily="18" charset="-122"/>
              </a:endParaRPr>
            </a:p>
          </p:txBody>
        </p:sp>
        <p:pic>
          <p:nvPicPr>
            <p:cNvPr id="149" name="图片 148">
              <a:extLst>
                <a:ext uri="{FF2B5EF4-FFF2-40B4-BE49-F238E27FC236}">
                  <a16:creationId xmlns:a16="http://schemas.microsoft.com/office/drawing/2014/main" id="{457DBC5F-2DE6-8EB0-DB83-BF561A4E12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2351" y="3710723"/>
              <a:ext cx="1435688" cy="938719"/>
            </a:xfrm>
            <a:prstGeom prst="rect">
              <a:avLst/>
            </a:prstGeom>
          </p:spPr>
        </p:pic>
      </p:grpSp>
      <p:grpSp>
        <p:nvGrpSpPr>
          <p:cNvPr id="170" name="组合 169">
            <a:extLst>
              <a:ext uri="{FF2B5EF4-FFF2-40B4-BE49-F238E27FC236}">
                <a16:creationId xmlns:a16="http://schemas.microsoft.com/office/drawing/2014/main" id="{5AE3799C-B543-3865-006D-7F0EA87C3672}"/>
              </a:ext>
            </a:extLst>
          </p:cNvPr>
          <p:cNvGrpSpPr/>
          <p:nvPr/>
        </p:nvGrpSpPr>
        <p:grpSpPr>
          <a:xfrm>
            <a:off x="3853114" y="1930701"/>
            <a:ext cx="1621886" cy="1947447"/>
            <a:chOff x="3852140" y="1935241"/>
            <a:chExt cx="1621886" cy="1947447"/>
          </a:xfrm>
        </p:grpSpPr>
        <p:sp>
          <p:nvSpPr>
            <p:cNvPr id="150" name="任意形状 149">
              <a:extLst>
                <a:ext uri="{FF2B5EF4-FFF2-40B4-BE49-F238E27FC236}">
                  <a16:creationId xmlns:a16="http://schemas.microsoft.com/office/drawing/2014/main" id="{69545DB5-7204-9115-A808-1CC7DF5C16F3}"/>
                </a:ext>
              </a:extLst>
            </p:cNvPr>
            <p:cNvSpPr/>
            <p:nvPr/>
          </p:nvSpPr>
          <p:spPr>
            <a:xfrm rot="10800000">
              <a:off x="3852142" y="1935241"/>
              <a:ext cx="1621884" cy="626696"/>
            </a:xfrm>
            <a:custGeom>
              <a:avLst/>
              <a:gdLst>
                <a:gd name="connsiteX0" fmla="*/ 1797769 w 1797769"/>
                <a:gd name="connsiteY0" fmla="*/ 1982579 h 1982579"/>
                <a:gd name="connsiteX1" fmla="*/ 0 w 1797769"/>
                <a:gd name="connsiteY1" fmla="*/ 1982579 h 1982579"/>
                <a:gd name="connsiteX2" fmla="*/ 0 w 1797769"/>
                <a:gd name="connsiteY2" fmla="*/ 206517 h 1982579"/>
                <a:gd name="connsiteX3" fmla="*/ 678259 w 1797769"/>
                <a:gd name="connsiteY3" fmla="*/ 206517 h 1982579"/>
                <a:gd name="connsiteX4" fmla="*/ 957665 w 1797769"/>
                <a:gd name="connsiteY4" fmla="*/ 0 h 1982579"/>
                <a:gd name="connsiteX5" fmla="*/ 1237071 w 1797769"/>
                <a:gd name="connsiteY5" fmla="*/ 206517 h 1982579"/>
                <a:gd name="connsiteX6" fmla="*/ 1797769 w 1797769"/>
                <a:gd name="connsiteY6" fmla="*/ 206517 h 198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7769" h="1982579">
                  <a:moveTo>
                    <a:pt x="1797769" y="1982579"/>
                  </a:moveTo>
                  <a:lnTo>
                    <a:pt x="0" y="1982579"/>
                  </a:lnTo>
                  <a:lnTo>
                    <a:pt x="0" y="206517"/>
                  </a:lnTo>
                  <a:lnTo>
                    <a:pt x="678259" y="206517"/>
                  </a:lnTo>
                  <a:lnTo>
                    <a:pt x="957665" y="0"/>
                  </a:lnTo>
                  <a:lnTo>
                    <a:pt x="1237071" y="206517"/>
                  </a:lnTo>
                  <a:lnTo>
                    <a:pt x="1797769" y="206517"/>
                  </a:lnTo>
                  <a:close/>
                </a:path>
              </a:pathLst>
            </a:custGeom>
            <a:solidFill>
              <a:srgbClr val="D9D9D9"/>
            </a:solidFill>
            <a:ln w="25400">
              <a:solidFill>
                <a:srgbClr val="006499"/>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endParaRPr kumimoji="1" lang="zh-CN" altLang="en-US" dirty="0"/>
            </a:p>
          </p:txBody>
        </p:sp>
        <p:sp>
          <p:nvSpPr>
            <p:cNvPr id="151" name="矩形 150">
              <a:extLst>
                <a:ext uri="{FF2B5EF4-FFF2-40B4-BE49-F238E27FC236}">
                  <a16:creationId xmlns:a16="http://schemas.microsoft.com/office/drawing/2014/main" id="{43F84F68-28CC-A9B3-AAAD-6CD75C586477}"/>
                </a:ext>
              </a:extLst>
            </p:cNvPr>
            <p:cNvSpPr/>
            <p:nvPr/>
          </p:nvSpPr>
          <p:spPr>
            <a:xfrm flipV="1">
              <a:off x="3852141" y="2651060"/>
              <a:ext cx="1621884" cy="114936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52" name="文本框 151">
              <a:extLst>
                <a:ext uri="{FF2B5EF4-FFF2-40B4-BE49-F238E27FC236}">
                  <a16:creationId xmlns:a16="http://schemas.microsoft.com/office/drawing/2014/main" id="{C58C2AE4-10B3-5466-6E15-167857D3F175}"/>
                </a:ext>
              </a:extLst>
            </p:cNvPr>
            <p:cNvSpPr txBox="1"/>
            <p:nvPr/>
          </p:nvSpPr>
          <p:spPr>
            <a:xfrm>
              <a:off x="3852142" y="1949594"/>
              <a:ext cx="1621884" cy="523220"/>
            </a:xfrm>
            <a:prstGeom prst="rect">
              <a:avLst/>
            </a:prstGeom>
            <a:noFill/>
          </p:spPr>
          <p:txBody>
            <a:bodyPr wrap="square" rtlCol="0">
              <a:spAutoFit/>
            </a:bodyPr>
            <a:lstStyle/>
            <a:p>
              <a:pPr algn="ctr"/>
              <a:r>
                <a:rPr kumimoji="1" lang="zh-CN" altLang="en-US" sz="1400" dirty="0">
                  <a:solidFill>
                    <a:srgbClr val="00329F"/>
                  </a:solidFill>
                  <a:latin typeface="Alibaba PuHuiTi Medium" pitchFamily="18" charset="-122"/>
                  <a:ea typeface="Alibaba PuHuiTi Medium" pitchFamily="18" charset="-122"/>
                  <a:cs typeface="Alibaba PuHuiTi Medium" pitchFamily="18" charset="-122"/>
                </a:rPr>
                <a:t>样衣工艺逻辑简化导致版型偏差</a:t>
              </a:r>
            </a:p>
          </p:txBody>
        </p:sp>
        <p:sp>
          <p:nvSpPr>
            <p:cNvPr id="153" name="文本框 152">
              <a:extLst>
                <a:ext uri="{FF2B5EF4-FFF2-40B4-BE49-F238E27FC236}">
                  <a16:creationId xmlns:a16="http://schemas.microsoft.com/office/drawing/2014/main" id="{B701CB62-6BE7-EF0D-78A5-21CE557B56D1}"/>
                </a:ext>
              </a:extLst>
            </p:cNvPr>
            <p:cNvSpPr txBox="1"/>
            <p:nvPr/>
          </p:nvSpPr>
          <p:spPr>
            <a:xfrm>
              <a:off x="3852140" y="2666971"/>
              <a:ext cx="1621883" cy="1215717"/>
            </a:xfrm>
            <a:prstGeom prst="rect">
              <a:avLst/>
            </a:prstGeom>
            <a:noFill/>
          </p:spPr>
          <p:txBody>
            <a:bodyPr wrap="square" rtlCol="0">
              <a:spAutoFit/>
            </a:bodyPr>
            <a:lstStyle/>
            <a:p>
              <a:r>
                <a:rPr kumimoji="1" lang="zh-CN" altLang="en-US" sz="1100" dirty="0">
                  <a:solidFill>
                    <a:srgbClr val="00329F"/>
                  </a:solidFill>
                  <a:latin typeface="Alibaba PuHuiTi Medium" pitchFamily="18" charset="-122"/>
                  <a:ea typeface="Alibaba PuHuiTi Medium" pitchFamily="18" charset="-122"/>
                  <a:cs typeface="Alibaba PuHuiTi Medium" pitchFamily="18" charset="-122"/>
                </a:rPr>
                <a:t>生产端为了压缩工期，</a:t>
              </a:r>
              <a:r>
                <a:rPr kumimoji="1" lang="zh-CN" altLang="en-US" sz="1100" dirty="0">
                  <a:solidFill>
                    <a:srgbClr val="C00000"/>
                  </a:solidFill>
                  <a:latin typeface="Alibaba PuHuiTi Medium" pitchFamily="18" charset="-122"/>
                  <a:ea typeface="Alibaba PuHuiTi Medium" pitchFamily="18" charset="-122"/>
                  <a:cs typeface="Alibaba PuHuiTi Medium" pitchFamily="18" charset="-122"/>
                </a:rPr>
                <a:t>省略了“先整匹水洗预缩</a:t>
              </a:r>
              <a:r>
                <a:rPr kumimoji="1" lang="zh-CN" altLang="en-US" sz="1100" dirty="0">
                  <a:solidFill>
                    <a:srgbClr val="00329F"/>
                  </a:solidFill>
                  <a:latin typeface="Alibaba PuHuiTi Medium" pitchFamily="18" charset="-122"/>
                  <a:ea typeface="Alibaba PuHuiTi Medium" pitchFamily="18" charset="-122"/>
                  <a:cs typeface="Alibaba PuHuiTi Medium" pitchFamily="18" charset="-122"/>
                </a:rPr>
                <a:t>、后精密加工”的工艺节点，</a:t>
              </a:r>
              <a:r>
                <a:rPr kumimoji="1" lang="zh-CN" altLang="en-US" sz="1100" dirty="0">
                  <a:solidFill>
                    <a:srgbClr val="C00000"/>
                  </a:solidFill>
                  <a:latin typeface="Alibaba PuHuiTi Medium" pitchFamily="18" charset="-122"/>
                  <a:ea typeface="Alibaba PuHuiTi Medium" pitchFamily="18" charset="-122"/>
                  <a:cs typeface="Alibaba PuHuiTi Medium" pitchFamily="18" charset="-122"/>
                </a:rPr>
                <a:t>直接裁剪</a:t>
              </a:r>
              <a:r>
                <a:rPr kumimoji="1" lang="zh-CN" altLang="en-US" sz="1100" dirty="0">
                  <a:solidFill>
                    <a:srgbClr val="00329F"/>
                  </a:solidFill>
                  <a:latin typeface="Alibaba PuHuiTi Medium" pitchFamily="18" charset="-122"/>
                  <a:ea typeface="Alibaba PuHuiTi Medium" pitchFamily="18" charset="-122"/>
                  <a:cs typeface="Alibaba PuHuiTi Medium" pitchFamily="18" charset="-122"/>
                </a:rPr>
                <a:t>，会导致成衣在尺寸规格上和样衣产生明显的偏差。</a:t>
              </a:r>
              <a:endParaRPr kumimoji="1" lang="en-US" altLang="zh-CN" sz="1100" dirty="0">
                <a:solidFill>
                  <a:srgbClr val="00329F"/>
                </a:solidFill>
                <a:latin typeface="Alibaba PuHuiTi Medium" pitchFamily="18" charset="-122"/>
                <a:ea typeface="Alibaba PuHuiTi Medium" pitchFamily="18" charset="-122"/>
                <a:cs typeface="Alibaba PuHuiTi Medium" pitchFamily="18" charset="-122"/>
              </a:endParaRPr>
            </a:p>
            <a:p>
              <a:endParaRPr kumimoji="1" lang="en-US" altLang="zh-CN" sz="700" dirty="0">
                <a:solidFill>
                  <a:srgbClr val="00329F"/>
                </a:solidFill>
                <a:latin typeface="Alibaba PuHuiTi Medium" pitchFamily="18" charset="-122"/>
                <a:ea typeface="Alibaba PuHuiTi Medium" pitchFamily="18" charset="-122"/>
                <a:cs typeface="Alibaba PuHuiTi Medium" pitchFamily="18" charset="-122"/>
              </a:endParaRPr>
            </a:p>
          </p:txBody>
        </p:sp>
      </p:grpSp>
      <p:grpSp>
        <p:nvGrpSpPr>
          <p:cNvPr id="172" name="组合 171">
            <a:extLst>
              <a:ext uri="{FF2B5EF4-FFF2-40B4-BE49-F238E27FC236}">
                <a16:creationId xmlns:a16="http://schemas.microsoft.com/office/drawing/2014/main" id="{DE62B3E9-344E-2898-7892-90C34F826577}"/>
              </a:ext>
            </a:extLst>
          </p:cNvPr>
          <p:cNvGrpSpPr/>
          <p:nvPr/>
        </p:nvGrpSpPr>
        <p:grpSpPr>
          <a:xfrm>
            <a:off x="5537632" y="1930701"/>
            <a:ext cx="1621886" cy="2009003"/>
            <a:chOff x="5518420" y="1935241"/>
            <a:chExt cx="1621886" cy="2009003"/>
          </a:xfrm>
        </p:grpSpPr>
        <p:sp>
          <p:nvSpPr>
            <p:cNvPr id="159" name="任意形状 158">
              <a:extLst>
                <a:ext uri="{FF2B5EF4-FFF2-40B4-BE49-F238E27FC236}">
                  <a16:creationId xmlns:a16="http://schemas.microsoft.com/office/drawing/2014/main" id="{AB403584-DD2E-810E-6145-74ED21EB0C33}"/>
                </a:ext>
              </a:extLst>
            </p:cNvPr>
            <p:cNvSpPr/>
            <p:nvPr/>
          </p:nvSpPr>
          <p:spPr>
            <a:xfrm rot="10800000">
              <a:off x="5518422" y="1935241"/>
              <a:ext cx="1621884" cy="626696"/>
            </a:xfrm>
            <a:custGeom>
              <a:avLst/>
              <a:gdLst>
                <a:gd name="connsiteX0" fmla="*/ 1797769 w 1797769"/>
                <a:gd name="connsiteY0" fmla="*/ 1982579 h 1982579"/>
                <a:gd name="connsiteX1" fmla="*/ 0 w 1797769"/>
                <a:gd name="connsiteY1" fmla="*/ 1982579 h 1982579"/>
                <a:gd name="connsiteX2" fmla="*/ 0 w 1797769"/>
                <a:gd name="connsiteY2" fmla="*/ 206517 h 1982579"/>
                <a:gd name="connsiteX3" fmla="*/ 678259 w 1797769"/>
                <a:gd name="connsiteY3" fmla="*/ 206517 h 1982579"/>
                <a:gd name="connsiteX4" fmla="*/ 957665 w 1797769"/>
                <a:gd name="connsiteY4" fmla="*/ 0 h 1982579"/>
                <a:gd name="connsiteX5" fmla="*/ 1237071 w 1797769"/>
                <a:gd name="connsiteY5" fmla="*/ 206517 h 1982579"/>
                <a:gd name="connsiteX6" fmla="*/ 1797769 w 1797769"/>
                <a:gd name="connsiteY6" fmla="*/ 206517 h 198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7769" h="1982579">
                  <a:moveTo>
                    <a:pt x="1797769" y="1982579"/>
                  </a:moveTo>
                  <a:lnTo>
                    <a:pt x="0" y="1982579"/>
                  </a:lnTo>
                  <a:lnTo>
                    <a:pt x="0" y="206517"/>
                  </a:lnTo>
                  <a:lnTo>
                    <a:pt x="678259" y="206517"/>
                  </a:lnTo>
                  <a:lnTo>
                    <a:pt x="957665" y="0"/>
                  </a:lnTo>
                  <a:lnTo>
                    <a:pt x="1237071" y="206517"/>
                  </a:lnTo>
                  <a:lnTo>
                    <a:pt x="1797769" y="206517"/>
                  </a:lnTo>
                  <a:close/>
                </a:path>
              </a:pathLst>
            </a:custGeom>
            <a:solidFill>
              <a:srgbClr val="D9D9D9"/>
            </a:solidFill>
            <a:ln w="25400">
              <a:solidFill>
                <a:srgbClr val="006499"/>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endParaRPr kumimoji="1" lang="zh-CN" altLang="en-US" dirty="0"/>
            </a:p>
          </p:txBody>
        </p:sp>
        <p:sp>
          <p:nvSpPr>
            <p:cNvPr id="160" name="矩形 159">
              <a:extLst>
                <a:ext uri="{FF2B5EF4-FFF2-40B4-BE49-F238E27FC236}">
                  <a16:creationId xmlns:a16="http://schemas.microsoft.com/office/drawing/2014/main" id="{5866E272-C4ED-26A8-6304-C1F460628796}"/>
                </a:ext>
              </a:extLst>
            </p:cNvPr>
            <p:cNvSpPr/>
            <p:nvPr/>
          </p:nvSpPr>
          <p:spPr>
            <a:xfrm flipV="1">
              <a:off x="5518421" y="2651060"/>
              <a:ext cx="1621884" cy="129318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61" name="文本框 160">
              <a:extLst>
                <a:ext uri="{FF2B5EF4-FFF2-40B4-BE49-F238E27FC236}">
                  <a16:creationId xmlns:a16="http://schemas.microsoft.com/office/drawing/2014/main" id="{B038CD56-6F0C-89B8-ACFE-DDF6154F6992}"/>
                </a:ext>
              </a:extLst>
            </p:cNvPr>
            <p:cNvSpPr txBox="1"/>
            <p:nvPr/>
          </p:nvSpPr>
          <p:spPr>
            <a:xfrm>
              <a:off x="5518422" y="1949594"/>
              <a:ext cx="1621884" cy="523220"/>
            </a:xfrm>
            <a:prstGeom prst="rect">
              <a:avLst/>
            </a:prstGeom>
            <a:noFill/>
          </p:spPr>
          <p:txBody>
            <a:bodyPr wrap="square" rtlCol="0">
              <a:spAutoFit/>
            </a:bodyPr>
            <a:lstStyle/>
            <a:p>
              <a:pPr algn="ctr"/>
              <a:r>
                <a:rPr kumimoji="1" lang="zh-CN" altLang="en-US" sz="1400" dirty="0">
                  <a:solidFill>
                    <a:srgbClr val="00329F"/>
                  </a:solidFill>
                  <a:latin typeface="Alibaba PuHuiTi Medium" pitchFamily="18" charset="-122"/>
                  <a:ea typeface="Alibaba PuHuiTi Medium" pitchFamily="18" charset="-122"/>
                  <a:cs typeface="Alibaba PuHuiTi Medium" pitchFamily="18" charset="-122"/>
                </a:rPr>
                <a:t>缝制工艺</a:t>
              </a:r>
              <a:br>
                <a:rPr kumimoji="1" lang="en-US" altLang="zh-CN" sz="1400" dirty="0">
                  <a:solidFill>
                    <a:srgbClr val="00329F"/>
                  </a:solidFill>
                  <a:latin typeface="Alibaba PuHuiTi Medium" pitchFamily="18" charset="-122"/>
                  <a:ea typeface="Alibaba PuHuiTi Medium" pitchFamily="18" charset="-122"/>
                  <a:cs typeface="Alibaba PuHuiTi Medium" pitchFamily="18" charset="-122"/>
                </a:rPr>
              </a:br>
              <a:r>
                <a:rPr kumimoji="1" lang="zh-CN" altLang="en-US" sz="1400" dirty="0">
                  <a:solidFill>
                    <a:srgbClr val="00329F"/>
                  </a:solidFill>
                  <a:latin typeface="Alibaba PuHuiTi Medium" pitchFamily="18" charset="-122"/>
                  <a:ea typeface="Alibaba PuHuiTi Medium" pitchFamily="18" charset="-122"/>
                  <a:cs typeface="Alibaba PuHuiTi Medium" pitchFamily="18" charset="-122"/>
                </a:rPr>
                <a:t>精细度缺陷</a:t>
              </a:r>
            </a:p>
          </p:txBody>
        </p:sp>
        <p:sp>
          <p:nvSpPr>
            <p:cNvPr id="162" name="文本框 161">
              <a:extLst>
                <a:ext uri="{FF2B5EF4-FFF2-40B4-BE49-F238E27FC236}">
                  <a16:creationId xmlns:a16="http://schemas.microsoft.com/office/drawing/2014/main" id="{113CC2FD-406A-FAFE-1146-EA8A4417A602}"/>
                </a:ext>
              </a:extLst>
            </p:cNvPr>
            <p:cNvSpPr txBox="1"/>
            <p:nvPr/>
          </p:nvSpPr>
          <p:spPr>
            <a:xfrm>
              <a:off x="5518420" y="2666971"/>
              <a:ext cx="1621883" cy="1277273"/>
            </a:xfrm>
            <a:prstGeom prst="rect">
              <a:avLst/>
            </a:prstGeom>
            <a:noFill/>
          </p:spPr>
          <p:txBody>
            <a:bodyPr wrap="square" rtlCol="0">
              <a:spAutoFit/>
            </a:bodyPr>
            <a:lstStyle/>
            <a:p>
              <a:r>
                <a:rPr kumimoji="1" lang="zh-CN" altLang="zh-CN" sz="1100" dirty="0">
                  <a:solidFill>
                    <a:srgbClr val="00329F"/>
                  </a:solidFill>
                  <a:ea typeface="Alibaba PuHuiTi Medium" pitchFamily="18" charset="-122"/>
                </a:rPr>
                <a:t>生产端为了防止</a:t>
              </a:r>
              <a:r>
                <a:rPr kumimoji="1" lang="zh-CN" altLang="en-US" sz="1100" dirty="0">
                  <a:solidFill>
                    <a:srgbClr val="00329F"/>
                  </a:solidFill>
                  <a:ea typeface="Alibaba PuHuiTi Medium" pitchFamily="18" charset="-122"/>
                </a:rPr>
                <a:t>针织毛衣</a:t>
              </a:r>
              <a:r>
                <a:rPr kumimoji="1" lang="zh-CN" altLang="zh-CN" sz="1100" dirty="0">
                  <a:solidFill>
                    <a:srgbClr val="00329F"/>
                  </a:solidFill>
                  <a:ea typeface="Alibaba PuHuiTi Medium" pitchFamily="18" charset="-122"/>
                </a:rPr>
                <a:t>洗涤后花型散开，习惯性预留</a:t>
              </a:r>
              <a:r>
                <a:rPr kumimoji="1" lang="en-US" altLang="zh-CN" sz="1100" dirty="0">
                  <a:solidFill>
                    <a:srgbClr val="00329F"/>
                  </a:solidFill>
                  <a:ea typeface="Alibaba PuHuiTi Medium" pitchFamily="18" charset="-122"/>
                </a:rPr>
                <a:t>1</a:t>
              </a:r>
              <a:r>
                <a:rPr kumimoji="1" lang="zh-CN" altLang="zh-CN" sz="1100" dirty="0">
                  <a:solidFill>
                    <a:srgbClr val="00329F"/>
                  </a:solidFill>
                  <a:ea typeface="Alibaba PuHuiTi Medium" pitchFamily="18" charset="-122"/>
                </a:rPr>
                <a:t>到</a:t>
              </a:r>
              <a:r>
                <a:rPr kumimoji="1" lang="en-US" altLang="zh-CN" sz="1100" dirty="0">
                  <a:solidFill>
                    <a:srgbClr val="00329F"/>
                  </a:solidFill>
                  <a:ea typeface="Alibaba PuHuiTi Medium" pitchFamily="18" charset="-122"/>
                </a:rPr>
                <a:t>1.5</a:t>
              </a:r>
              <a:r>
                <a:rPr kumimoji="1" lang="zh-CN" altLang="zh-CN" sz="1100" dirty="0">
                  <a:solidFill>
                    <a:srgbClr val="00329F"/>
                  </a:solidFill>
                  <a:ea typeface="Alibaba PuHuiTi Medium" pitchFamily="18" charset="-122"/>
                </a:rPr>
                <a:t>厘米的线头，但在消费端的感知里，这些</a:t>
              </a:r>
              <a:r>
                <a:rPr kumimoji="1" lang="zh-CN" altLang="zh-CN" sz="1100" dirty="0">
                  <a:solidFill>
                    <a:srgbClr val="C00000"/>
                  </a:solidFill>
                  <a:ea typeface="Alibaba PuHuiTi Medium" pitchFamily="18" charset="-122"/>
                </a:rPr>
                <a:t>线头经常被当成瑕疵</a:t>
              </a:r>
              <a:r>
                <a:rPr kumimoji="1" lang="zh-CN" altLang="zh-CN" sz="1100" dirty="0">
                  <a:solidFill>
                    <a:srgbClr val="00329F"/>
                  </a:solidFill>
                  <a:ea typeface="Alibaba PuHuiTi Medium" pitchFamily="18" charset="-122"/>
                </a:rPr>
                <a:t>，由此产生了部分退货 </a:t>
              </a:r>
              <a:endParaRPr kumimoji="1" lang="en-US" altLang="zh-CN" sz="1100" dirty="0">
                <a:solidFill>
                  <a:srgbClr val="00329F"/>
                </a:solidFill>
                <a:ea typeface="Alibaba PuHuiTi Medium" pitchFamily="18" charset="-122"/>
              </a:endParaRPr>
            </a:p>
          </p:txBody>
        </p:sp>
      </p:grpSp>
      <p:grpSp>
        <p:nvGrpSpPr>
          <p:cNvPr id="173" name="组合 172">
            <a:extLst>
              <a:ext uri="{FF2B5EF4-FFF2-40B4-BE49-F238E27FC236}">
                <a16:creationId xmlns:a16="http://schemas.microsoft.com/office/drawing/2014/main" id="{DD43006C-D031-4C99-11D2-26FE6F111B9A}"/>
              </a:ext>
            </a:extLst>
          </p:cNvPr>
          <p:cNvGrpSpPr/>
          <p:nvPr/>
        </p:nvGrpSpPr>
        <p:grpSpPr>
          <a:xfrm>
            <a:off x="7222150" y="1930701"/>
            <a:ext cx="1621886" cy="1670449"/>
            <a:chOff x="7222150" y="1930701"/>
            <a:chExt cx="1621886" cy="1670449"/>
          </a:xfrm>
        </p:grpSpPr>
        <p:sp>
          <p:nvSpPr>
            <p:cNvPr id="163" name="任意形状 162">
              <a:extLst>
                <a:ext uri="{FF2B5EF4-FFF2-40B4-BE49-F238E27FC236}">
                  <a16:creationId xmlns:a16="http://schemas.microsoft.com/office/drawing/2014/main" id="{AB252400-9A73-D9AE-DA2E-AA818B548582}"/>
                </a:ext>
              </a:extLst>
            </p:cNvPr>
            <p:cNvSpPr/>
            <p:nvPr/>
          </p:nvSpPr>
          <p:spPr>
            <a:xfrm rot="10800000">
              <a:off x="7222152" y="1930701"/>
              <a:ext cx="1621884" cy="626696"/>
            </a:xfrm>
            <a:custGeom>
              <a:avLst/>
              <a:gdLst>
                <a:gd name="connsiteX0" fmla="*/ 1797769 w 1797769"/>
                <a:gd name="connsiteY0" fmla="*/ 1982579 h 1982579"/>
                <a:gd name="connsiteX1" fmla="*/ 0 w 1797769"/>
                <a:gd name="connsiteY1" fmla="*/ 1982579 h 1982579"/>
                <a:gd name="connsiteX2" fmla="*/ 0 w 1797769"/>
                <a:gd name="connsiteY2" fmla="*/ 206517 h 1982579"/>
                <a:gd name="connsiteX3" fmla="*/ 678259 w 1797769"/>
                <a:gd name="connsiteY3" fmla="*/ 206517 h 1982579"/>
                <a:gd name="connsiteX4" fmla="*/ 957665 w 1797769"/>
                <a:gd name="connsiteY4" fmla="*/ 0 h 1982579"/>
                <a:gd name="connsiteX5" fmla="*/ 1237071 w 1797769"/>
                <a:gd name="connsiteY5" fmla="*/ 206517 h 1982579"/>
                <a:gd name="connsiteX6" fmla="*/ 1797769 w 1797769"/>
                <a:gd name="connsiteY6" fmla="*/ 206517 h 198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7769" h="1982579">
                  <a:moveTo>
                    <a:pt x="1797769" y="1982579"/>
                  </a:moveTo>
                  <a:lnTo>
                    <a:pt x="0" y="1982579"/>
                  </a:lnTo>
                  <a:lnTo>
                    <a:pt x="0" y="206517"/>
                  </a:lnTo>
                  <a:lnTo>
                    <a:pt x="678259" y="206517"/>
                  </a:lnTo>
                  <a:lnTo>
                    <a:pt x="957665" y="0"/>
                  </a:lnTo>
                  <a:lnTo>
                    <a:pt x="1237071" y="206517"/>
                  </a:lnTo>
                  <a:lnTo>
                    <a:pt x="1797769" y="206517"/>
                  </a:lnTo>
                  <a:close/>
                </a:path>
              </a:pathLst>
            </a:custGeom>
            <a:solidFill>
              <a:srgbClr val="D9D9D9"/>
            </a:solidFill>
            <a:ln w="25400">
              <a:solidFill>
                <a:srgbClr val="006499"/>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endParaRPr kumimoji="1" lang="zh-CN" altLang="en-US" dirty="0"/>
            </a:p>
          </p:txBody>
        </p:sp>
        <p:sp>
          <p:nvSpPr>
            <p:cNvPr id="164" name="矩形 163">
              <a:extLst>
                <a:ext uri="{FF2B5EF4-FFF2-40B4-BE49-F238E27FC236}">
                  <a16:creationId xmlns:a16="http://schemas.microsoft.com/office/drawing/2014/main" id="{CF581630-CD28-3005-2450-CA2ACFCBB257}"/>
                </a:ext>
              </a:extLst>
            </p:cNvPr>
            <p:cNvSpPr/>
            <p:nvPr/>
          </p:nvSpPr>
          <p:spPr>
            <a:xfrm flipV="1">
              <a:off x="7222151" y="2646520"/>
              <a:ext cx="1621884" cy="9546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65" name="文本框 164">
              <a:extLst>
                <a:ext uri="{FF2B5EF4-FFF2-40B4-BE49-F238E27FC236}">
                  <a16:creationId xmlns:a16="http://schemas.microsoft.com/office/drawing/2014/main" id="{FC25B35A-DF55-E09F-3E34-7412C450F195}"/>
                </a:ext>
              </a:extLst>
            </p:cNvPr>
            <p:cNvSpPr txBox="1"/>
            <p:nvPr/>
          </p:nvSpPr>
          <p:spPr>
            <a:xfrm>
              <a:off x="7222152" y="1945054"/>
              <a:ext cx="1621884" cy="523220"/>
            </a:xfrm>
            <a:prstGeom prst="rect">
              <a:avLst/>
            </a:prstGeom>
            <a:noFill/>
          </p:spPr>
          <p:txBody>
            <a:bodyPr wrap="square" rtlCol="0">
              <a:spAutoFit/>
            </a:bodyPr>
            <a:lstStyle/>
            <a:p>
              <a:pPr algn="ctr"/>
              <a:r>
                <a:rPr kumimoji="1" lang="zh-CN" altLang="en-US" sz="1400" dirty="0">
                  <a:solidFill>
                    <a:srgbClr val="00329F"/>
                  </a:solidFill>
                  <a:latin typeface="Alibaba PuHuiTi Medium" pitchFamily="18" charset="-122"/>
                  <a:ea typeface="Alibaba PuHuiTi Medium" pitchFamily="18" charset="-122"/>
                  <a:cs typeface="Alibaba PuHuiTi Medium" pitchFamily="18" charset="-122"/>
                </a:rPr>
                <a:t>标识合规性缺失</a:t>
              </a:r>
              <a:endParaRPr kumimoji="1" lang="en-US" altLang="zh-CN" sz="1400" dirty="0">
                <a:solidFill>
                  <a:srgbClr val="00329F"/>
                </a:solidFill>
                <a:latin typeface="Alibaba PuHuiTi Medium" pitchFamily="18" charset="-122"/>
                <a:ea typeface="Alibaba PuHuiTi Medium" pitchFamily="18" charset="-122"/>
                <a:cs typeface="Alibaba PuHuiTi Medium" pitchFamily="18" charset="-122"/>
              </a:endParaRPr>
            </a:p>
            <a:p>
              <a:pPr algn="ctr"/>
              <a:r>
                <a:rPr kumimoji="1" lang="zh-CN" altLang="en-US" sz="1400" dirty="0">
                  <a:solidFill>
                    <a:srgbClr val="00329F"/>
                  </a:solidFill>
                  <a:latin typeface="Alibaba PuHuiTi Medium" pitchFamily="18" charset="-122"/>
                  <a:ea typeface="Alibaba PuHuiTi Medium" pitchFamily="18" charset="-122"/>
                  <a:cs typeface="Alibaba PuHuiTi Medium" pitchFamily="18" charset="-122"/>
                </a:rPr>
                <a:t>合格证错误</a:t>
              </a:r>
            </a:p>
          </p:txBody>
        </p:sp>
        <p:sp>
          <p:nvSpPr>
            <p:cNvPr id="166" name="文本框 165">
              <a:extLst>
                <a:ext uri="{FF2B5EF4-FFF2-40B4-BE49-F238E27FC236}">
                  <a16:creationId xmlns:a16="http://schemas.microsoft.com/office/drawing/2014/main" id="{93FFD5F7-A577-5E0A-06A1-A92CCD613696}"/>
                </a:ext>
              </a:extLst>
            </p:cNvPr>
            <p:cNvSpPr txBox="1"/>
            <p:nvPr/>
          </p:nvSpPr>
          <p:spPr>
            <a:xfrm>
              <a:off x="7222150" y="2662431"/>
              <a:ext cx="1621883" cy="938719"/>
            </a:xfrm>
            <a:prstGeom prst="rect">
              <a:avLst/>
            </a:prstGeom>
            <a:noFill/>
          </p:spPr>
          <p:txBody>
            <a:bodyPr wrap="square" rtlCol="0">
              <a:spAutoFit/>
            </a:bodyPr>
            <a:lstStyle/>
            <a:p>
              <a:r>
                <a:rPr kumimoji="1" lang="en" altLang="zh-CN" sz="1100" dirty="0">
                  <a:solidFill>
                    <a:srgbClr val="00329F"/>
                  </a:solidFill>
                  <a:ea typeface="Alibaba PuHuiTi Medium" pitchFamily="18" charset="-122"/>
                </a:rPr>
                <a:t>LS</a:t>
              </a:r>
              <a:r>
                <a:rPr kumimoji="1" lang="zh-CN" altLang="en-US" sz="1100" dirty="0">
                  <a:solidFill>
                    <a:srgbClr val="00329F"/>
                  </a:solidFill>
                  <a:ea typeface="Alibaba PuHuiTi Medium" pitchFamily="18" charset="-122"/>
                </a:rPr>
                <a:t>公司在生产过程中出现了</a:t>
              </a:r>
              <a:r>
                <a:rPr kumimoji="1" lang="zh-CN" altLang="en-US" sz="1100" dirty="0">
                  <a:solidFill>
                    <a:srgbClr val="C00000"/>
                  </a:solidFill>
                  <a:ea typeface="Alibaba PuHuiTi Medium" pitchFamily="18" charset="-122"/>
                </a:rPr>
                <a:t>洗水唛缝制不及时、合格证排版序号缺失</a:t>
              </a:r>
              <a:r>
                <a:rPr kumimoji="1" lang="zh-CN" altLang="en-US" sz="1100" dirty="0">
                  <a:solidFill>
                    <a:srgbClr val="00329F"/>
                  </a:solidFill>
                  <a:ea typeface="Alibaba PuHuiTi Medium" pitchFamily="18" charset="-122"/>
                </a:rPr>
                <a:t>还有服装安全类别明显错误这些问题。</a:t>
              </a:r>
              <a:endParaRPr kumimoji="1" lang="en-US" altLang="zh-CN" sz="1100" dirty="0">
                <a:solidFill>
                  <a:srgbClr val="00329F"/>
                </a:solidFill>
                <a:ea typeface="Alibaba PuHuiTi Medium" pitchFamily="18" charset="-122"/>
              </a:endParaRPr>
            </a:p>
          </p:txBody>
        </p:sp>
      </p:grpSp>
      <p:pic>
        <p:nvPicPr>
          <p:cNvPr id="20" name="图片 19">
            <a:extLst>
              <a:ext uri="{FF2B5EF4-FFF2-40B4-BE49-F238E27FC236}">
                <a16:creationId xmlns:a16="http://schemas.microsoft.com/office/drawing/2014/main" id="{C6546474-0F62-8EF7-1DF8-8FC721B992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652" y="3706183"/>
            <a:ext cx="1310553" cy="953637"/>
          </a:xfrm>
          <a:prstGeom prst="rect">
            <a:avLst/>
          </a:prstGeom>
        </p:spPr>
      </p:pic>
      <p:pic>
        <p:nvPicPr>
          <p:cNvPr id="22" name="图片 21" descr="躺在地上&#10;&#10;中度可信度描述已自动生成">
            <a:extLst>
              <a:ext uri="{FF2B5EF4-FFF2-40B4-BE49-F238E27FC236}">
                <a16:creationId xmlns:a16="http://schemas.microsoft.com/office/drawing/2014/main" id="{94049158-55A1-E4F1-A9F0-C906321C38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82323" y="3878148"/>
            <a:ext cx="1363464" cy="953637"/>
          </a:xfrm>
          <a:prstGeom prst="rect">
            <a:avLst/>
          </a:prstGeom>
        </p:spPr>
      </p:pic>
      <p:pic>
        <p:nvPicPr>
          <p:cNvPr id="24" name="图片 23" descr="墙上挂着一幅画&#10;&#10;中度可信度描述已自动生成">
            <a:extLst>
              <a:ext uri="{FF2B5EF4-FFF2-40B4-BE49-F238E27FC236}">
                <a16:creationId xmlns:a16="http://schemas.microsoft.com/office/drawing/2014/main" id="{52D45F66-FC3C-2699-6FC1-34BB0F5097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98918" y="4023352"/>
            <a:ext cx="1363464" cy="993083"/>
          </a:xfrm>
          <a:prstGeom prst="rect">
            <a:avLst/>
          </a:prstGeom>
        </p:spPr>
      </p:pic>
      <p:pic>
        <p:nvPicPr>
          <p:cNvPr id="26" name="图片 25" descr="手机屏幕截图&#10;&#10;中度可信度描述已自动生成">
            <a:extLst>
              <a:ext uri="{FF2B5EF4-FFF2-40B4-BE49-F238E27FC236}">
                <a16:creationId xmlns:a16="http://schemas.microsoft.com/office/drawing/2014/main" id="{51DB5EDF-AE87-B8E9-630D-7B584ADBAD6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9441" y="3766915"/>
            <a:ext cx="1294775" cy="1093981"/>
          </a:xfrm>
          <a:prstGeom prst="rect">
            <a:avLst/>
          </a:prstGeom>
        </p:spPr>
      </p:pic>
    </p:spTree>
    <p:extLst>
      <p:ext uri="{BB962C8B-B14F-4D97-AF65-F5344CB8AC3E}">
        <p14:creationId xmlns:p14="http://schemas.microsoft.com/office/powerpoint/2010/main" val="826475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D3C61-7D37-6590-C019-B1F1A4A74D90}"/>
            </a:ext>
          </a:extLst>
        </p:cNvPr>
        <p:cNvGrpSpPr/>
        <p:nvPr/>
      </p:nvGrpSpPr>
      <p:grpSpPr>
        <a:xfrm>
          <a:off x="0" y="0"/>
          <a:ext cx="0" cy="0"/>
          <a:chOff x="0" y="0"/>
          <a:chExt cx="0" cy="0"/>
        </a:xfrm>
      </p:grpSpPr>
      <p:sp>
        <p:nvSpPr>
          <p:cNvPr id="29" name="TextBox 30">
            <a:extLst>
              <a:ext uri="{FF2B5EF4-FFF2-40B4-BE49-F238E27FC236}">
                <a16:creationId xmlns:a16="http://schemas.microsoft.com/office/drawing/2014/main" id="{3CD480E5-7A9E-E9F9-F411-34416C8B9B74}"/>
              </a:ext>
            </a:extLst>
          </p:cNvPr>
          <p:cNvSpPr txBox="1"/>
          <p:nvPr/>
        </p:nvSpPr>
        <p:spPr>
          <a:xfrm>
            <a:off x="552805" y="704676"/>
            <a:ext cx="2121093"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数据分析</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帕累托分析</a:t>
            </a:r>
          </a:p>
        </p:txBody>
      </p:sp>
      <p:sp>
        <p:nvSpPr>
          <p:cNvPr id="2" name="矩形 1">
            <a:extLst>
              <a:ext uri="{FF2B5EF4-FFF2-40B4-BE49-F238E27FC236}">
                <a16:creationId xmlns:a16="http://schemas.microsoft.com/office/drawing/2014/main" id="{6E1170B7-4FB0-E10A-580C-DF1DCD463C66}"/>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5D02A32D-91DA-5D15-AD4E-8E333762E7DF}"/>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4" name="组合 3">
            <a:extLst>
              <a:ext uri="{FF2B5EF4-FFF2-40B4-BE49-F238E27FC236}">
                <a16:creationId xmlns:a16="http://schemas.microsoft.com/office/drawing/2014/main" id="{F844B891-D489-A51D-3923-C9E62DE0846F}"/>
              </a:ext>
            </a:extLst>
          </p:cNvPr>
          <p:cNvGrpSpPr/>
          <p:nvPr/>
        </p:nvGrpSpPr>
        <p:grpSpPr>
          <a:xfrm>
            <a:off x="5821486" y="467116"/>
            <a:ext cx="648000" cy="89060"/>
            <a:chOff x="1977863" y="380438"/>
            <a:chExt cx="576000" cy="89060"/>
          </a:xfrm>
          <a:solidFill>
            <a:schemeClr val="accent1"/>
          </a:solidFill>
        </p:grpSpPr>
        <p:sp>
          <p:nvSpPr>
            <p:cNvPr id="5" name="矩形 4">
              <a:extLst>
                <a:ext uri="{FF2B5EF4-FFF2-40B4-BE49-F238E27FC236}">
                  <a16:creationId xmlns:a16="http://schemas.microsoft.com/office/drawing/2014/main" id="{509DAD07-DB29-DF25-88B4-22DE07ED5EB0}"/>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 name="等腰三角形 32">
              <a:extLst>
                <a:ext uri="{FF2B5EF4-FFF2-40B4-BE49-F238E27FC236}">
                  <a16:creationId xmlns:a16="http://schemas.microsoft.com/office/drawing/2014/main" id="{2ACD3945-15EF-8802-6E37-6724AE10A2BF}"/>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22" name="文本框 21">
            <a:extLst>
              <a:ext uri="{FF2B5EF4-FFF2-40B4-BE49-F238E27FC236}">
                <a16:creationId xmlns:a16="http://schemas.microsoft.com/office/drawing/2014/main" id="{35E6834A-89BB-69B0-0155-808B3E3FD4BB}"/>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31" name="文本框 2">
            <a:extLst>
              <a:ext uri="{FF2B5EF4-FFF2-40B4-BE49-F238E27FC236}">
                <a16:creationId xmlns:a16="http://schemas.microsoft.com/office/drawing/2014/main" id="{13A56A9E-06BC-BDC7-4A0C-736238CA9AFA}"/>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32" name="文本框 31">
            <a:extLst>
              <a:ext uri="{FF2B5EF4-FFF2-40B4-BE49-F238E27FC236}">
                <a16:creationId xmlns:a16="http://schemas.microsoft.com/office/drawing/2014/main" id="{D5253F78-F683-A120-27AE-9EAF3B23F09A}"/>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34" name="文本框 2">
            <a:extLst>
              <a:ext uri="{FF2B5EF4-FFF2-40B4-BE49-F238E27FC236}">
                <a16:creationId xmlns:a16="http://schemas.microsoft.com/office/drawing/2014/main" id="{5514AAEA-899B-D1B6-4226-84FAC0267C11}"/>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35" name="文本框 34">
            <a:extLst>
              <a:ext uri="{FF2B5EF4-FFF2-40B4-BE49-F238E27FC236}">
                <a16:creationId xmlns:a16="http://schemas.microsoft.com/office/drawing/2014/main" id="{56259D1D-5B59-4E19-09FF-686C19F75C73}"/>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36" name="文本框 2">
            <a:extLst>
              <a:ext uri="{FF2B5EF4-FFF2-40B4-BE49-F238E27FC236}">
                <a16:creationId xmlns:a16="http://schemas.microsoft.com/office/drawing/2014/main" id="{E03769D0-8103-3E84-A8E2-BB7C1BE904A3}"/>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37" name="文本框 36">
            <a:extLst>
              <a:ext uri="{FF2B5EF4-FFF2-40B4-BE49-F238E27FC236}">
                <a16:creationId xmlns:a16="http://schemas.microsoft.com/office/drawing/2014/main" id="{608EE7CE-2FA9-90C3-AE2D-5E8B8C0F88F1}"/>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38" name="组合 37">
            <a:extLst>
              <a:ext uri="{FF2B5EF4-FFF2-40B4-BE49-F238E27FC236}">
                <a16:creationId xmlns:a16="http://schemas.microsoft.com/office/drawing/2014/main" id="{D8DD6D9E-79FE-47FF-074A-54C5C24BC6A8}"/>
              </a:ext>
            </a:extLst>
          </p:cNvPr>
          <p:cNvGrpSpPr/>
          <p:nvPr/>
        </p:nvGrpSpPr>
        <p:grpSpPr>
          <a:xfrm>
            <a:off x="16270" y="-59055"/>
            <a:ext cx="1847850" cy="622300"/>
            <a:chOff x="0" y="-93"/>
            <a:chExt cx="2910" cy="980"/>
          </a:xfrm>
        </p:grpSpPr>
        <p:sp>
          <p:nvSpPr>
            <p:cNvPr id="39" name="矩形 38">
              <a:extLst>
                <a:ext uri="{FF2B5EF4-FFF2-40B4-BE49-F238E27FC236}">
                  <a16:creationId xmlns:a16="http://schemas.microsoft.com/office/drawing/2014/main" id="{6A1F07DB-CFEE-BBEC-6AAF-64F9D27BB841}"/>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40" name="组合 39">
              <a:extLst>
                <a:ext uri="{FF2B5EF4-FFF2-40B4-BE49-F238E27FC236}">
                  <a16:creationId xmlns:a16="http://schemas.microsoft.com/office/drawing/2014/main" id="{AE9B4EA2-4D4A-D674-2F6A-B6A67E7BA4C0}"/>
                </a:ext>
              </a:extLst>
            </p:cNvPr>
            <p:cNvGrpSpPr/>
            <p:nvPr/>
          </p:nvGrpSpPr>
          <p:grpSpPr>
            <a:xfrm>
              <a:off x="170" y="-93"/>
              <a:ext cx="2740" cy="980"/>
              <a:chOff x="170" y="-93"/>
              <a:chExt cx="2740" cy="980"/>
            </a:xfrm>
          </p:grpSpPr>
          <p:pic>
            <p:nvPicPr>
              <p:cNvPr id="41" name="图片 40" descr="1">
                <a:extLst>
                  <a:ext uri="{FF2B5EF4-FFF2-40B4-BE49-F238E27FC236}">
                    <a16:creationId xmlns:a16="http://schemas.microsoft.com/office/drawing/2014/main" id="{054D8356-5C05-8EED-224A-6070FD6AB01D}"/>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42" name="图片 41">
                <a:extLst>
                  <a:ext uri="{FF2B5EF4-FFF2-40B4-BE49-F238E27FC236}">
                    <a16:creationId xmlns:a16="http://schemas.microsoft.com/office/drawing/2014/main" id="{1A03CAAE-E085-8A07-61CC-B55A4A02304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10" name="文本框 9">
            <a:extLst>
              <a:ext uri="{FF2B5EF4-FFF2-40B4-BE49-F238E27FC236}">
                <a16:creationId xmlns:a16="http://schemas.microsoft.com/office/drawing/2014/main" id="{34A7012B-76A4-C6DD-C75F-EE906B97118C}"/>
              </a:ext>
            </a:extLst>
          </p:cNvPr>
          <p:cNvSpPr txBox="1"/>
          <p:nvPr/>
        </p:nvSpPr>
        <p:spPr>
          <a:xfrm>
            <a:off x="552805" y="1043230"/>
            <a:ext cx="7742139" cy="276999"/>
          </a:xfrm>
          <a:prstGeom prst="rect">
            <a:avLst/>
          </a:prstGeom>
          <a:noFill/>
        </p:spPr>
        <p:txBody>
          <a:bodyPr wrap="square">
            <a:spAutoFit/>
          </a:bodyPr>
          <a:lstStyle/>
          <a:p>
            <a:r>
              <a:rPr lang="zh-CN" altLang="en-US" sz="1200" dirty="0">
                <a:latin typeface="微软雅黑" panose="020B0503020204020204" pitchFamily="34" charset="-122"/>
                <a:ea typeface="微软雅黑" panose="020B0503020204020204" pitchFamily="34" charset="-122"/>
              </a:rPr>
              <a:t>理清各项质量断点在退货体系中的影响权重和优先等级，更是为了量化评估质量因素对品牌资产的负面外溢效应</a:t>
            </a:r>
          </a:p>
        </p:txBody>
      </p:sp>
      <p:pic>
        <p:nvPicPr>
          <p:cNvPr id="111" name="图片 110" descr="表格&#10;&#10;描述已自动生成">
            <a:extLst>
              <a:ext uri="{FF2B5EF4-FFF2-40B4-BE49-F238E27FC236}">
                <a16:creationId xmlns:a16="http://schemas.microsoft.com/office/drawing/2014/main" id="{5304C177-87B8-A196-A739-3F0BEEC9A2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318" y="1381784"/>
            <a:ext cx="3380174" cy="3310527"/>
          </a:xfrm>
          <a:prstGeom prst="rect">
            <a:avLst/>
          </a:prstGeom>
        </p:spPr>
      </p:pic>
      <p:pic>
        <p:nvPicPr>
          <p:cNvPr id="112" name="图片 111" descr="图表, 直方图&#10;&#10;描述已自动生成">
            <a:extLst>
              <a:ext uri="{FF2B5EF4-FFF2-40B4-BE49-F238E27FC236}">
                <a16:creationId xmlns:a16="http://schemas.microsoft.com/office/drawing/2014/main" id="{C984876A-71F5-D68C-6A47-0ADF4B9BE2C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10277" y="1401658"/>
            <a:ext cx="2921965" cy="3454042"/>
          </a:xfrm>
          <a:prstGeom prst="rect">
            <a:avLst/>
          </a:prstGeom>
        </p:spPr>
      </p:pic>
      <p:sp>
        <p:nvSpPr>
          <p:cNvPr id="114" name="文本框 113">
            <a:extLst>
              <a:ext uri="{FF2B5EF4-FFF2-40B4-BE49-F238E27FC236}">
                <a16:creationId xmlns:a16="http://schemas.microsoft.com/office/drawing/2014/main" id="{4D02F7DF-BE4F-CA6C-346B-10952FEBD813}"/>
              </a:ext>
            </a:extLst>
          </p:cNvPr>
          <p:cNvSpPr txBox="1"/>
          <p:nvPr/>
        </p:nvSpPr>
        <p:spPr>
          <a:xfrm>
            <a:off x="7275092" y="1563638"/>
            <a:ext cx="1617388" cy="3416320"/>
          </a:xfrm>
          <a:prstGeom prst="rect">
            <a:avLst/>
          </a:prstGeom>
          <a:noFill/>
        </p:spPr>
        <p:txBody>
          <a:bodyPr wrap="square">
            <a:spAutoFit/>
          </a:bodyPr>
          <a:lstStyle/>
          <a:p>
            <a:r>
              <a:rPr lang="zh-CN" altLang="zh-CN" sz="1200" dirty="0">
                <a:latin typeface="微软雅黑" panose="020B0503020204020204" pitchFamily="34" charset="-122"/>
                <a:ea typeface="微软雅黑" panose="020B0503020204020204" pitchFamily="34" charset="-122"/>
              </a:rPr>
              <a:t>通过对业务后台</a:t>
            </a:r>
            <a:r>
              <a:rPr lang="en-US" altLang="zh-CN" sz="1200" dirty="0">
                <a:latin typeface="微软雅黑" panose="020B0503020204020204" pitchFamily="34" charset="-122"/>
                <a:ea typeface="微软雅黑" panose="020B0503020204020204" pitchFamily="34" charset="-122"/>
              </a:rPr>
              <a:t>13889</a:t>
            </a:r>
            <a:r>
              <a:rPr lang="zh-CN" altLang="zh-CN" sz="1200" dirty="0">
                <a:latin typeface="微软雅黑" panose="020B0503020204020204" pitchFamily="34" charset="-122"/>
                <a:ea typeface="微软雅黑" panose="020B0503020204020204" pitchFamily="34" charset="-122"/>
              </a:rPr>
              <a:t>份真实样本的数据挖掘和帕累托分析，可以确定：</a:t>
            </a:r>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r>
              <a:rPr lang="zh-CN" altLang="zh-CN" sz="1200" dirty="0">
                <a:latin typeface="微软雅黑" panose="020B0503020204020204" pitchFamily="34" charset="-122"/>
                <a:ea typeface="微软雅黑" panose="020B0503020204020204" pitchFamily="34" charset="-122"/>
              </a:rPr>
              <a:t>是导致</a:t>
            </a:r>
            <a:r>
              <a:rPr lang="en-US" altLang="zh-CN" sz="1200" dirty="0">
                <a:latin typeface="微软雅黑" panose="020B0503020204020204" pitchFamily="34" charset="-122"/>
                <a:ea typeface="微软雅黑" panose="020B0503020204020204" pitchFamily="34" charset="-122"/>
              </a:rPr>
              <a:t>LS</a:t>
            </a:r>
            <a:r>
              <a:rPr lang="zh-CN" altLang="zh-CN" sz="1200" dirty="0">
                <a:latin typeface="微软雅黑" panose="020B0503020204020204" pitchFamily="34" charset="-122"/>
                <a:ea typeface="微软雅黑" panose="020B0503020204020204" pitchFamily="34" charset="-122"/>
              </a:rPr>
              <a:t>公司高退货率的三大核心客观因素，它们的累计贡献率</a:t>
            </a:r>
            <a:r>
              <a:rPr lang="zh-CN" altLang="zh-CN" sz="1200" dirty="0">
                <a:solidFill>
                  <a:srgbClr val="C00000"/>
                </a:solidFill>
                <a:latin typeface="微软雅黑" panose="020B0503020204020204" pitchFamily="34" charset="-122"/>
                <a:ea typeface="微软雅黑" panose="020B0503020204020204" pitchFamily="34" charset="-122"/>
              </a:rPr>
              <a:t>远超</a:t>
            </a:r>
            <a:r>
              <a:rPr lang="en-US" altLang="zh-CN" sz="1200" dirty="0">
                <a:solidFill>
                  <a:srgbClr val="C00000"/>
                </a:solidFill>
                <a:latin typeface="微软雅黑" panose="020B0503020204020204" pitchFamily="34" charset="-122"/>
                <a:ea typeface="微软雅黑" panose="020B0503020204020204" pitchFamily="34" charset="-122"/>
              </a:rPr>
              <a:t>80%</a:t>
            </a:r>
            <a:r>
              <a:rPr lang="zh-CN" altLang="zh-CN" sz="1200" dirty="0">
                <a:solidFill>
                  <a:srgbClr val="C00000"/>
                </a:solidFill>
                <a:latin typeface="微软雅黑" panose="020B0503020204020204" pitchFamily="34" charset="-122"/>
                <a:ea typeface="微软雅黑" panose="020B0503020204020204" pitchFamily="34" charset="-122"/>
              </a:rPr>
              <a:t>的帕累托临界线</a:t>
            </a:r>
            <a:r>
              <a:rPr lang="zh-CN" altLang="zh-CN" sz="1200" dirty="0">
                <a:latin typeface="微软雅黑" panose="020B0503020204020204" pitchFamily="34" charset="-122"/>
                <a:ea typeface="微软雅黑" panose="020B0503020204020204" pitchFamily="34" charset="-122"/>
              </a:rPr>
              <a:t>。 </a:t>
            </a:r>
            <a:endParaRPr lang="zh-CN" altLang="en-US" sz="1200" dirty="0">
              <a:latin typeface="微软雅黑" panose="020B0503020204020204" pitchFamily="34" charset="-122"/>
              <a:ea typeface="微软雅黑" panose="020B0503020204020204" pitchFamily="34" charset="-122"/>
            </a:endParaRPr>
          </a:p>
        </p:txBody>
      </p:sp>
      <p:sp>
        <p:nvSpPr>
          <p:cNvPr id="115" name="圆角矩形 114">
            <a:extLst>
              <a:ext uri="{FF2B5EF4-FFF2-40B4-BE49-F238E27FC236}">
                <a16:creationId xmlns:a16="http://schemas.microsoft.com/office/drawing/2014/main" id="{69299FCF-3E16-86A9-4233-461B107E746B}"/>
              </a:ext>
            </a:extLst>
          </p:cNvPr>
          <p:cNvSpPr/>
          <p:nvPr/>
        </p:nvSpPr>
        <p:spPr>
          <a:xfrm>
            <a:off x="7354662" y="2421456"/>
            <a:ext cx="1393801"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面料材质的</a:t>
            </a:r>
            <a:endParaRPr kumimoji="1" lang="en-US" altLang="zh-CN" sz="1200" dirty="0">
              <a:solidFill>
                <a:srgbClr val="006499"/>
              </a:solidFill>
            </a:endParaRPr>
          </a:p>
          <a:p>
            <a:pPr algn="ctr"/>
            <a:r>
              <a:rPr kumimoji="1" lang="zh-CN" altLang="en-US" sz="1200" dirty="0">
                <a:solidFill>
                  <a:srgbClr val="006499"/>
                </a:solidFill>
              </a:rPr>
              <a:t>描述不符</a:t>
            </a:r>
          </a:p>
        </p:txBody>
      </p:sp>
      <p:sp>
        <p:nvSpPr>
          <p:cNvPr id="116" name="圆角矩形 115">
            <a:extLst>
              <a:ext uri="{FF2B5EF4-FFF2-40B4-BE49-F238E27FC236}">
                <a16:creationId xmlns:a16="http://schemas.microsoft.com/office/drawing/2014/main" id="{1D124B8B-D420-16AF-C5D6-41A3867A0211}"/>
              </a:ext>
            </a:extLst>
          </p:cNvPr>
          <p:cNvSpPr/>
          <p:nvPr/>
        </p:nvSpPr>
        <p:spPr>
          <a:xfrm>
            <a:off x="7354662" y="2928651"/>
            <a:ext cx="1393801"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版型的</a:t>
            </a:r>
            <a:endParaRPr kumimoji="1" lang="en-US" altLang="zh-CN" sz="1200" dirty="0">
              <a:solidFill>
                <a:srgbClr val="006499"/>
              </a:solidFill>
            </a:endParaRPr>
          </a:p>
          <a:p>
            <a:pPr algn="ctr"/>
            <a:r>
              <a:rPr kumimoji="1" lang="zh-CN" altLang="en-US" sz="1200" dirty="0">
                <a:solidFill>
                  <a:srgbClr val="006499"/>
                </a:solidFill>
              </a:rPr>
              <a:t>尺寸偏差</a:t>
            </a:r>
          </a:p>
        </p:txBody>
      </p:sp>
      <p:sp>
        <p:nvSpPr>
          <p:cNvPr id="117" name="圆角矩形 116">
            <a:extLst>
              <a:ext uri="{FF2B5EF4-FFF2-40B4-BE49-F238E27FC236}">
                <a16:creationId xmlns:a16="http://schemas.microsoft.com/office/drawing/2014/main" id="{5F297A7A-0131-3077-D292-78F0E5EC670E}"/>
              </a:ext>
            </a:extLst>
          </p:cNvPr>
          <p:cNvSpPr/>
          <p:nvPr/>
        </p:nvSpPr>
        <p:spPr>
          <a:xfrm>
            <a:off x="7354661" y="3435846"/>
            <a:ext cx="1393801"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车缝过程中的</a:t>
            </a:r>
            <a:endParaRPr kumimoji="1" lang="en-US" altLang="zh-CN" sz="1200" dirty="0">
              <a:solidFill>
                <a:srgbClr val="006499"/>
              </a:solidFill>
            </a:endParaRPr>
          </a:p>
          <a:p>
            <a:pPr algn="ctr"/>
            <a:r>
              <a:rPr kumimoji="1" lang="zh-CN" altLang="en-US" sz="1200" dirty="0">
                <a:solidFill>
                  <a:srgbClr val="006499"/>
                </a:solidFill>
              </a:rPr>
              <a:t>做工瑕疵</a:t>
            </a:r>
          </a:p>
        </p:txBody>
      </p:sp>
    </p:spTree>
    <p:extLst>
      <p:ext uri="{BB962C8B-B14F-4D97-AF65-F5344CB8AC3E}">
        <p14:creationId xmlns:p14="http://schemas.microsoft.com/office/powerpoint/2010/main" val="1573059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B4284-C94A-A1F7-3CC2-53D5767B8E0A}"/>
            </a:ext>
          </a:extLst>
        </p:cNvPr>
        <p:cNvGrpSpPr/>
        <p:nvPr/>
      </p:nvGrpSpPr>
      <p:grpSpPr>
        <a:xfrm>
          <a:off x="0" y="0"/>
          <a:ext cx="0" cy="0"/>
          <a:chOff x="0" y="0"/>
          <a:chExt cx="0" cy="0"/>
        </a:xfrm>
      </p:grpSpPr>
      <p:sp>
        <p:nvSpPr>
          <p:cNvPr id="29" name="TextBox 30">
            <a:extLst>
              <a:ext uri="{FF2B5EF4-FFF2-40B4-BE49-F238E27FC236}">
                <a16:creationId xmlns:a16="http://schemas.microsoft.com/office/drawing/2014/main" id="{C767F316-A7EF-8CC9-1C2D-CCD614F6C8F8}"/>
              </a:ext>
            </a:extLst>
          </p:cNvPr>
          <p:cNvSpPr txBox="1"/>
          <p:nvPr/>
        </p:nvSpPr>
        <p:spPr>
          <a:xfrm>
            <a:off x="552805" y="704676"/>
            <a:ext cx="4193777"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数据分析</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核心变量的相关性分析</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rPr>
              <a:t>/T</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检验分析</a:t>
            </a:r>
          </a:p>
        </p:txBody>
      </p:sp>
      <p:sp>
        <p:nvSpPr>
          <p:cNvPr id="2" name="矩形 1">
            <a:extLst>
              <a:ext uri="{FF2B5EF4-FFF2-40B4-BE49-F238E27FC236}">
                <a16:creationId xmlns:a16="http://schemas.microsoft.com/office/drawing/2014/main" id="{5DCA7A23-D665-3592-7A84-E523F10342E5}"/>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1309EB4B-8488-02E1-70FF-2846B6149B35}"/>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4" name="组合 3">
            <a:extLst>
              <a:ext uri="{FF2B5EF4-FFF2-40B4-BE49-F238E27FC236}">
                <a16:creationId xmlns:a16="http://schemas.microsoft.com/office/drawing/2014/main" id="{EE9758CB-F3C4-AD75-8DB5-4B3781E09F92}"/>
              </a:ext>
            </a:extLst>
          </p:cNvPr>
          <p:cNvGrpSpPr/>
          <p:nvPr/>
        </p:nvGrpSpPr>
        <p:grpSpPr>
          <a:xfrm>
            <a:off x="5821486" y="467116"/>
            <a:ext cx="648000" cy="89060"/>
            <a:chOff x="1977863" y="380438"/>
            <a:chExt cx="576000" cy="89060"/>
          </a:xfrm>
          <a:solidFill>
            <a:schemeClr val="accent1"/>
          </a:solidFill>
        </p:grpSpPr>
        <p:sp>
          <p:nvSpPr>
            <p:cNvPr id="5" name="矩形 4">
              <a:extLst>
                <a:ext uri="{FF2B5EF4-FFF2-40B4-BE49-F238E27FC236}">
                  <a16:creationId xmlns:a16="http://schemas.microsoft.com/office/drawing/2014/main" id="{39184AD8-D96E-5326-3ED9-926C1DA9BCD9}"/>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 name="等腰三角形 32">
              <a:extLst>
                <a:ext uri="{FF2B5EF4-FFF2-40B4-BE49-F238E27FC236}">
                  <a16:creationId xmlns:a16="http://schemas.microsoft.com/office/drawing/2014/main" id="{EB6FE718-CD03-880F-FB29-C9ED6F1F99B5}"/>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22" name="文本框 21">
            <a:extLst>
              <a:ext uri="{FF2B5EF4-FFF2-40B4-BE49-F238E27FC236}">
                <a16:creationId xmlns:a16="http://schemas.microsoft.com/office/drawing/2014/main" id="{8C7E7AEB-0822-A20E-0376-30043E8A3E52}"/>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31" name="文本框 2">
            <a:extLst>
              <a:ext uri="{FF2B5EF4-FFF2-40B4-BE49-F238E27FC236}">
                <a16:creationId xmlns:a16="http://schemas.microsoft.com/office/drawing/2014/main" id="{5EDDE05C-D877-1972-7DB5-F5E3C8A7CC5A}"/>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32" name="文本框 31">
            <a:extLst>
              <a:ext uri="{FF2B5EF4-FFF2-40B4-BE49-F238E27FC236}">
                <a16:creationId xmlns:a16="http://schemas.microsoft.com/office/drawing/2014/main" id="{45955EE0-B80D-AA24-C346-60891DC88869}"/>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34" name="文本框 2">
            <a:extLst>
              <a:ext uri="{FF2B5EF4-FFF2-40B4-BE49-F238E27FC236}">
                <a16:creationId xmlns:a16="http://schemas.microsoft.com/office/drawing/2014/main" id="{385FAE7A-AED8-62E3-8AAE-487A71CB372D}"/>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35" name="文本框 34">
            <a:extLst>
              <a:ext uri="{FF2B5EF4-FFF2-40B4-BE49-F238E27FC236}">
                <a16:creationId xmlns:a16="http://schemas.microsoft.com/office/drawing/2014/main" id="{C7DE0AF3-3D34-CDA7-62D7-775608391FCB}"/>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36" name="文本框 2">
            <a:extLst>
              <a:ext uri="{FF2B5EF4-FFF2-40B4-BE49-F238E27FC236}">
                <a16:creationId xmlns:a16="http://schemas.microsoft.com/office/drawing/2014/main" id="{FEEC4171-5D83-2988-9607-65E537499C71}"/>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37" name="文本框 36">
            <a:extLst>
              <a:ext uri="{FF2B5EF4-FFF2-40B4-BE49-F238E27FC236}">
                <a16:creationId xmlns:a16="http://schemas.microsoft.com/office/drawing/2014/main" id="{1394E7BF-9BB1-CDE1-0168-1EA28CEA1397}"/>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38" name="组合 37">
            <a:extLst>
              <a:ext uri="{FF2B5EF4-FFF2-40B4-BE49-F238E27FC236}">
                <a16:creationId xmlns:a16="http://schemas.microsoft.com/office/drawing/2014/main" id="{2A5630C7-FFEC-4BBD-8743-537546F01280}"/>
              </a:ext>
            </a:extLst>
          </p:cNvPr>
          <p:cNvGrpSpPr/>
          <p:nvPr/>
        </p:nvGrpSpPr>
        <p:grpSpPr>
          <a:xfrm>
            <a:off x="16270" y="-59055"/>
            <a:ext cx="1847850" cy="622300"/>
            <a:chOff x="0" y="-93"/>
            <a:chExt cx="2910" cy="980"/>
          </a:xfrm>
        </p:grpSpPr>
        <p:sp>
          <p:nvSpPr>
            <p:cNvPr id="39" name="矩形 38">
              <a:extLst>
                <a:ext uri="{FF2B5EF4-FFF2-40B4-BE49-F238E27FC236}">
                  <a16:creationId xmlns:a16="http://schemas.microsoft.com/office/drawing/2014/main" id="{B2CC7732-027A-8BE7-F143-961493F49D4C}"/>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40" name="组合 39">
              <a:extLst>
                <a:ext uri="{FF2B5EF4-FFF2-40B4-BE49-F238E27FC236}">
                  <a16:creationId xmlns:a16="http://schemas.microsoft.com/office/drawing/2014/main" id="{7DF0C5A4-E0FB-11CB-1A79-2C003B363CEF}"/>
                </a:ext>
              </a:extLst>
            </p:cNvPr>
            <p:cNvGrpSpPr/>
            <p:nvPr/>
          </p:nvGrpSpPr>
          <p:grpSpPr>
            <a:xfrm>
              <a:off x="170" y="-93"/>
              <a:ext cx="2740" cy="980"/>
              <a:chOff x="170" y="-93"/>
              <a:chExt cx="2740" cy="980"/>
            </a:xfrm>
          </p:grpSpPr>
          <p:pic>
            <p:nvPicPr>
              <p:cNvPr id="41" name="图片 40" descr="1">
                <a:extLst>
                  <a:ext uri="{FF2B5EF4-FFF2-40B4-BE49-F238E27FC236}">
                    <a16:creationId xmlns:a16="http://schemas.microsoft.com/office/drawing/2014/main" id="{FB0806EE-39CC-9ECD-09D3-49C25E9F0F45}"/>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42" name="图片 41">
                <a:extLst>
                  <a:ext uri="{FF2B5EF4-FFF2-40B4-BE49-F238E27FC236}">
                    <a16:creationId xmlns:a16="http://schemas.microsoft.com/office/drawing/2014/main" id="{B25E8BEF-3722-C5B2-B76B-3D3EC2DDA9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10" name="文本框 9">
            <a:extLst>
              <a:ext uri="{FF2B5EF4-FFF2-40B4-BE49-F238E27FC236}">
                <a16:creationId xmlns:a16="http://schemas.microsoft.com/office/drawing/2014/main" id="{17978493-CD02-50D4-CC8C-70CE4F16A4A5}"/>
              </a:ext>
            </a:extLst>
          </p:cNvPr>
          <p:cNvSpPr txBox="1"/>
          <p:nvPr/>
        </p:nvSpPr>
        <p:spPr>
          <a:xfrm>
            <a:off x="552805" y="1043230"/>
            <a:ext cx="4019195" cy="646331"/>
          </a:xfrm>
          <a:prstGeom prst="rect">
            <a:avLst/>
          </a:prstGeom>
          <a:noFill/>
        </p:spPr>
        <p:txBody>
          <a:bodyPr wrap="square">
            <a:spAutoFit/>
          </a:bodyPr>
          <a:lstStyle/>
          <a:p>
            <a:r>
              <a:rPr lang="zh-CN" altLang="en-US" sz="1200" dirty="0">
                <a:latin typeface="微软雅黑" panose="020B0503020204020204" pitchFamily="34" charset="-122"/>
                <a:ea typeface="微软雅黑" panose="020B0503020204020204" pitchFamily="34" charset="-122"/>
              </a:rPr>
              <a:t>提取了有效样本中的“退款子订单数”“退款金额”</a:t>
            </a:r>
            <a:endParaRPr lang="en-US" altLang="zh-CN" sz="1200" dirty="0">
              <a:latin typeface="微软雅黑" panose="020B0503020204020204" pitchFamily="34" charset="-122"/>
              <a:ea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rPr>
              <a:t>“流失至竞店人数”这三个核心变量进行交叉验证，</a:t>
            </a:r>
            <a:endParaRPr lang="en-US" altLang="zh-CN" sz="1200" dirty="0">
              <a:latin typeface="微软雅黑" panose="020B0503020204020204" pitchFamily="34" charset="-122"/>
              <a:ea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rPr>
              <a:t>显性的退货行为是不是必然会导致隐性成本中的客户流失。</a:t>
            </a:r>
          </a:p>
        </p:txBody>
      </p:sp>
      <p:sp>
        <p:nvSpPr>
          <p:cNvPr id="115" name="圆角矩形 114">
            <a:extLst>
              <a:ext uri="{FF2B5EF4-FFF2-40B4-BE49-F238E27FC236}">
                <a16:creationId xmlns:a16="http://schemas.microsoft.com/office/drawing/2014/main" id="{440906B3-2279-0380-2C0C-45B8193B307D}"/>
              </a:ext>
            </a:extLst>
          </p:cNvPr>
          <p:cNvSpPr/>
          <p:nvPr/>
        </p:nvSpPr>
        <p:spPr>
          <a:xfrm>
            <a:off x="1622263" y="4543931"/>
            <a:ext cx="1687015"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结论：退款几乎会导致客户流向竞店</a:t>
            </a:r>
          </a:p>
        </p:txBody>
      </p:sp>
      <p:pic>
        <p:nvPicPr>
          <p:cNvPr id="7" name="图片 6" descr="表格&#10;&#10;描述已自动生成">
            <a:extLst>
              <a:ext uri="{FF2B5EF4-FFF2-40B4-BE49-F238E27FC236}">
                <a16:creationId xmlns:a16="http://schemas.microsoft.com/office/drawing/2014/main" id="{7E3E7843-2325-F51B-60D6-16A4217BCA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2876" y="1776929"/>
            <a:ext cx="2885791" cy="1830898"/>
          </a:xfrm>
          <a:prstGeom prst="rect">
            <a:avLst/>
          </a:prstGeom>
        </p:spPr>
      </p:pic>
      <p:sp>
        <p:nvSpPr>
          <p:cNvPr id="9" name="文本框 8">
            <a:extLst>
              <a:ext uri="{FF2B5EF4-FFF2-40B4-BE49-F238E27FC236}">
                <a16:creationId xmlns:a16="http://schemas.microsoft.com/office/drawing/2014/main" id="{08DA9566-49EB-8440-0337-3567C78575FE}"/>
              </a:ext>
            </a:extLst>
          </p:cNvPr>
          <p:cNvSpPr txBox="1"/>
          <p:nvPr/>
        </p:nvSpPr>
        <p:spPr>
          <a:xfrm>
            <a:off x="1022876" y="3607827"/>
            <a:ext cx="2885791" cy="830997"/>
          </a:xfrm>
          <a:prstGeom prst="rect">
            <a:avLst/>
          </a:prstGeom>
          <a:noFill/>
        </p:spPr>
        <p:txBody>
          <a:bodyPr wrap="square">
            <a:spAutoFit/>
          </a:bodyPr>
          <a:lstStyle/>
          <a:p>
            <a:r>
              <a:rPr lang="zh-CN" altLang="zh-CN" sz="1200" dirty="0">
                <a:latin typeface="微软雅黑" panose="020B0503020204020204" pitchFamily="34" charset="-122"/>
                <a:ea typeface="微软雅黑" panose="020B0503020204020204" pitchFamily="34" charset="-122"/>
              </a:rPr>
              <a:t>三者之间存在显著的强正相关关系（</a:t>
            </a:r>
            <a:r>
              <a:rPr lang="en-US" altLang="zh-CN" sz="1200" dirty="0">
                <a:latin typeface="微软雅黑" panose="020B0503020204020204" pitchFamily="34" charset="-122"/>
                <a:ea typeface="微软雅黑" panose="020B0503020204020204" pitchFamily="34" charset="-122"/>
              </a:rPr>
              <a:t>r&gt;0.940</a:t>
            </a:r>
            <a:r>
              <a:rPr lang="zh-CN" altLang="zh-CN"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P&lt;0.01</a:t>
            </a:r>
            <a:r>
              <a:rPr lang="zh-CN" altLang="zh-CN" sz="1200" dirty="0">
                <a:latin typeface="微软雅黑" panose="020B0503020204020204" pitchFamily="34" charset="-122"/>
                <a:ea typeface="微软雅黑" panose="020B0503020204020204" pitchFamily="34" charset="-122"/>
              </a:rPr>
              <a:t>）。特别是</a:t>
            </a:r>
            <a:r>
              <a:rPr lang="en-US" altLang="zh-CN" sz="1200" dirty="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退款金额</a:t>
            </a:r>
            <a:r>
              <a:rPr lang="en-US" altLang="zh-CN" sz="1200" dirty="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与</a:t>
            </a:r>
            <a:r>
              <a:rPr lang="en-US" altLang="zh-CN" sz="1200" dirty="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竞店流失人数</a:t>
            </a:r>
            <a:r>
              <a:rPr lang="en-US" altLang="zh-CN" sz="1200" dirty="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的相关系数高达</a:t>
            </a:r>
            <a:r>
              <a:rPr lang="en-US" altLang="zh-CN" sz="1200" dirty="0">
                <a:latin typeface="微软雅黑" panose="020B0503020204020204" pitchFamily="34" charset="-122"/>
                <a:ea typeface="微软雅黑" panose="020B0503020204020204" pitchFamily="34" charset="-122"/>
              </a:rPr>
              <a:t>0.985**</a:t>
            </a:r>
            <a:r>
              <a:rPr lang="zh-CN" altLang="zh-CN" sz="1200" dirty="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sp>
        <p:nvSpPr>
          <p:cNvPr id="13" name="文本框 12">
            <a:extLst>
              <a:ext uri="{FF2B5EF4-FFF2-40B4-BE49-F238E27FC236}">
                <a16:creationId xmlns:a16="http://schemas.microsoft.com/office/drawing/2014/main" id="{A4BD8695-01F4-A6C3-8C86-54F7DEB6961D}"/>
              </a:ext>
            </a:extLst>
          </p:cNvPr>
          <p:cNvSpPr txBox="1"/>
          <p:nvPr/>
        </p:nvSpPr>
        <p:spPr>
          <a:xfrm>
            <a:off x="4646718" y="1043230"/>
            <a:ext cx="4170460" cy="830997"/>
          </a:xfrm>
          <a:prstGeom prst="rect">
            <a:avLst/>
          </a:prstGeom>
          <a:noFill/>
        </p:spPr>
        <p:txBody>
          <a:bodyPr wrap="square">
            <a:spAutoFit/>
          </a:bodyPr>
          <a:lstStyle/>
          <a:p>
            <a:r>
              <a:rPr lang="zh-CN" altLang="zh-CN" sz="1200" dirty="0">
                <a:latin typeface="微软雅黑" panose="020B0503020204020204" pitchFamily="34" charset="-122"/>
                <a:ea typeface="微软雅黑" panose="020B0503020204020204" pitchFamily="34" charset="-122"/>
              </a:rPr>
              <a:t>引入了独立样本</a:t>
            </a:r>
            <a:r>
              <a:rPr lang="en-US" altLang="zh-CN" sz="1200" dirty="0">
                <a:latin typeface="微软雅黑" panose="020B0503020204020204" pitchFamily="34" charset="-122"/>
                <a:ea typeface="微软雅黑" panose="020B0503020204020204" pitchFamily="34" charset="-122"/>
              </a:rPr>
              <a:t>T</a:t>
            </a:r>
            <a:r>
              <a:rPr lang="zh-CN" altLang="zh-CN" sz="1200" dirty="0">
                <a:latin typeface="微软雅黑" panose="020B0503020204020204" pitchFamily="34" charset="-122"/>
                <a:ea typeface="微软雅黑" panose="020B0503020204020204" pitchFamily="34" charset="-122"/>
              </a:rPr>
              <a:t>检验，验证优化策略在“降低逆向成本”和“维持产能稳定”两个维度的实际成效。</a:t>
            </a:r>
            <a:endParaRPr lang="en-US" altLang="zh-CN" sz="1200" dirty="0">
              <a:latin typeface="微软雅黑" panose="020B0503020204020204" pitchFamily="34" charset="-122"/>
              <a:ea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rPr>
              <a:t>通过对比这两组数据在“退货损失”和“总销量”上的均值差异，用严谨的</a:t>
            </a:r>
            <a:r>
              <a:rPr lang="en" altLang="zh-CN" sz="1200" dirty="0">
                <a:latin typeface="微软雅黑" panose="020B0503020204020204" pitchFamily="34" charset="-122"/>
                <a:ea typeface="微软雅黑" panose="020B0503020204020204" pitchFamily="34" charset="-122"/>
              </a:rPr>
              <a:t>P</a:t>
            </a:r>
            <a:r>
              <a:rPr lang="zh-CN" altLang="en-US" sz="1200" dirty="0">
                <a:latin typeface="微软雅黑" panose="020B0503020204020204" pitchFamily="34" charset="-122"/>
                <a:ea typeface="微软雅黑" panose="020B0503020204020204" pitchFamily="34" charset="-122"/>
              </a:rPr>
              <a:t>值来实证检验优化策略的综合成效。</a:t>
            </a:r>
            <a:r>
              <a:rPr lang="zh-CN" altLang="zh-CN" sz="1200" dirty="0">
                <a:latin typeface="微软雅黑" panose="020B0503020204020204" pitchFamily="34" charset="-122"/>
                <a:ea typeface="微软雅黑" panose="020B0503020204020204" pitchFamily="34" charset="-122"/>
              </a:rPr>
              <a:t> </a:t>
            </a:r>
            <a:endParaRPr lang="zh-CN" altLang="en-US" sz="1200" dirty="0">
              <a:latin typeface="微软雅黑" panose="020B0503020204020204" pitchFamily="34" charset="-122"/>
              <a:ea typeface="微软雅黑" panose="020B0503020204020204" pitchFamily="34" charset="-122"/>
            </a:endParaRPr>
          </a:p>
        </p:txBody>
      </p:sp>
      <p:pic>
        <p:nvPicPr>
          <p:cNvPr id="15" name="图片 14" descr="表格&#10;&#10;描述已自动生成">
            <a:extLst>
              <a:ext uri="{FF2B5EF4-FFF2-40B4-BE49-F238E27FC236}">
                <a16:creationId xmlns:a16="http://schemas.microsoft.com/office/drawing/2014/main" id="{8434C1C2-DF62-3133-6D7B-58937BDE4A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8915" y="1874227"/>
            <a:ext cx="4086265" cy="1733600"/>
          </a:xfrm>
          <a:prstGeom prst="rect">
            <a:avLst/>
          </a:prstGeom>
        </p:spPr>
      </p:pic>
      <p:sp>
        <p:nvSpPr>
          <p:cNvPr id="17" name="文本框 16">
            <a:extLst>
              <a:ext uri="{FF2B5EF4-FFF2-40B4-BE49-F238E27FC236}">
                <a16:creationId xmlns:a16="http://schemas.microsoft.com/office/drawing/2014/main" id="{A2B81E8C-BA8B-A411-336F-31AB1D7BC436}"/>
              </a:ext>
            </a:extLst>
          </p:cNvPr>
          <p:cNvSpPr txBox="1"/>
          <p:nvPr/>
        </p:nvSpPr>
        <p:spPr>
          <a:xfrm>
            <a:off x="4698915" y="3700160"/>
            <a:ext cx="4233576" cy="830997"/>
          </a:xfrm>
          <a:prstGeom prst="rect">
            <a:avLst/>
          </a:prstGeom>
          <a:noFill/>
        </p:spPr>
        <p:txBody>
          <a:bodyPr wrap="square">
            <a:spAutoFit/>
          </a:bodyPr>
          <a:lstStyle/>
          <a:p>
            <a:r>
              <a:rPr lang="zh-CN" altLang="zh-CN" sz="1200" dirty="0">
                <a:latin typeface="微软雅黑" panose="020B0503020204020204" pitchFamily="34" charset="-122"/>
                <a:ea typeface="微软雅黑" panose="020B0503020204020204" pitchFamily="34" charset="-122"/>
              </a:rPr>
              <a:t>实施严控策略后“退款金额”（</a:t>
            </a:r>
            <a:r>
              <a:rPr lang="en-US" altLang="zh-CN" sz="1200" dirty="0">
                <a:latin typeface="微软雅黑" panose="020B0503020204020204" pitchFamily="34" charset="-122"/>
                <a:ea typeface="微软雅黑" panose="020B0503020204020204" pitchFamily="34" charset="-122"/>
              </a:rPr>
              <a:t>t=-2.684</a:t>
            </a:r>
            <a:r>
              <a:rPr lang="zh-CN" altLang="zh-CN"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P=0.007&lt;0.01</a:t>
            </a:r>
            <a:r>
              <a:rPr lang="zh-CN" altLang="zh-CN" sz="1200" dirty="0">
                <a:latin typeface="微软雅黑" panose="020B0503020204020204" pitchFamily="34" charset="-122"/>
                <a:ea typeface="微软雅黑" panose="020B0503020204020204" pitchFamily="34" charset="-122"/>
              </a:rPr>
              <a:t>）、“退款子订单数”（</a:t>
            </a:r>
            <a:r>
              <a:rPr lang="en-US" altLang="zh-CN" sz="1200" dirty="0">
                <a:latin typeface="微软雅黑" panose="020B0503020204020204" pitchFamily="34" charset="-122"/>
                <a:ea typeface="微软雅黑" panose="020B0503020204020204" pitchFamily="34" charset="-122"/>
              </a:rPr>
              <a:t>t=-2.079</a:t>
            </a:r>
            <a:r>
              <a:rPr lang="zh-CN" altLang="zh-CN"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P=0.038&lt;0.05</a:t>
            </a:r>
            <a:r>
              <a:rPr lang="zh-CN" altLang="zh-CN" sz="1200" dirty="0">
                <a:latin typeface="微软雅黑" panose="020B0503020204020204" pitchFamily="34" charset="-122"/>
                <a:ea typeface="微软雅黑" panose="020B0503020204020204" pitchFamily="34" charset="-122"/>
              </a:rPr>
              <a:t>）与“流失至竞店人数”三项指标的</a:t>
            </a:r>
            <a:r>
              <a:rPr lang="en-US" altLang="zh-CN" sz="1200" dirty="0">
                <a:latin typeface="微软雅黑" panose="020B0503020204020204" pitchFamily="34" charset="-122"/>
                <a:ea typeface="微软雅黑" panose="020B0503020204020204" pitchFamily="34" charset="-122"/>
              </a:rPr>
              <a:t>T</a:t>
            </a:r>
            <a:r>
              <a:rPr lang="zh-CN" altLang="zh-CN" sz="1200" dirty="0">
                <a:latin typeface="微软雅黑" panose="020B0503020204020204" pitchFamily="34" charset="-122"/>
                <a:ea typeface="微软雅黑" panose="020B0503020204020204" pitchFamily="34" charset="-122"/>
              </a:rPr>
              <a:t>检验显著性水平皆为</a:t>
            </a:r>
            <a:r>
              <a:rPr lang="en-US" altLang="zh-CN" sz="1200" dirty="0">
                <a:latin typeface="微软雅黑" panose="020B0503020204020204" pitchFamily="34" charset="-122"/>
                <a:ea typeface="微软雅黑" panose="020B0503020204020204" pitchFamily="34" charset="-122"/>
              </a:rPr>
              <a:t>P&lt;0.001</a:t>
            </a:r>
            <a:r>
              <a:rPr lang="zh-CN" altLang="zh-CN" sz="1200" dirty="0">
                <a:latin typeface="微软雅黑" panose="020B0503020204020204" pitchFamily="34" charset="-122"/>
                <a:ea typeface="微软雅黑" panose="020B0503020204020204" pitchFamily="34" charset="-122"/>
              </a:rPr>
              <a:t>。 </a:t>
            </a:r>
            <a:endParaRPr lang="zh-CN" altLang="en-US" sz="1200" dirty="0">
              <a:latin typeface="微软雅黑" panose="020B0503020204020204" pitchFamily="34" charset="-122"/>
              <a:ea typeface="微软雅黑" panose="020B0503020204020204" pitchFamily="34" charset="-122"/>
            </a:endParaRPr>
          </a:p>
        </p:txBody>
      </p:sp>
      <p:sp>
        <p:nvSpPr>
          <p:cNvPr id="18" name="圆角矩形 17">
            <a:extLst>
              <a:ext uri="{FF2B5EF4-FFF2-40B4-BE49-F238E27FC236}">
                <a16:creationId xmlns:a16="http://schemas.microsoft.com/office/drawing/2014/main" id="{E3D91E17-BD8E-0DE7-A9A5-E5BEE6EA86D7}"/>
              </a:ext>
            </a:extLst>
          </p:cNvPr>
          <p:cNvSpPr/>
          <p:nvPr/>
        </p:nvSpPr>
        <p:spPr>
          <a:xfrm>
            <a:off x="5054975" y="4543931"/>
            <a:ext cx="3521455"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结论：增加前置质检工序拦截了瑕疵品，减少了退货率。省下了外部失败成本。</a:t>
            </a:r>
          </a:p>
        </p:txBody>
      </p:sp>
    </p:spTree>
    <p:extLst>
      <p:ext uri="{BB962C8B-B14F-4D97-AF65-F5344CB8AC3E}">
        <p14:creationId xmlns:p14="http://schemas.microsoft.com/office/powerpoint/2010/main" val="4152348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EA41A-57D8-5C1C-95BB-52BA62DD2C52}"/>
            </a:ext>
          </a:extLst>
        </p:cNvPr>
        <p:cNvGrpSpPr/>
        <p:nvPr/>
      </p:nvGrpSpPr>
      <p:grpSpPr>
        <a:xfrm>
          <a:off x="0" y="0"/>
          <a:ext cx="0" cy="0"/>
          <a:chOff x="0" y="0"/>
          <a:chExt cx="0" cy="0"/>
        </a:xfrm>
      </p:grpSpPr>
      <p:sp>
        <p:nvSpPr>
          <p:cNvPr id="29" name="TextBox 30">
            <a:extLst>
              <a:ext uri="{FF2B5EF4-FFF2-40B4-BE49-F238E27FC236}">
                <a16:creationId xmlns:a16="http://schemas.microsoft.com/office/drawing/2014/main" id="{5823C7AB-BD90-95BF-2C17-9ECDEC21021C}"/>
              </a:ext>
            </a:extLst>
          </p:cNvPr>
          <p:cNvSpPr txBox="1"/>
          <p:nvPr/>
        </p:nvSpPr>
        <p:spPr>
          <a:xfrm>
            <a:off x="552805" y="704676"/>
            <a:ext cx="3651256"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基于</a:t>
            </a:r>
            <a:r>
              <a:rPr lang="en" altLang="zh-CN" sz="1600" b="1" dirty="0">
                <a:solidFill>
                  <a:schemeClr val="tx1">
                    <a:lumMod val="75000"/>
                    <a:lumOff val="25000"/>
                  </a:schemeClr>
                </a:solidFill>
                <a:latin typeface="微软雅黑" panose="020B0503020204020204" pitchFamily="34" charset="-122"/>
                <a:ea typeface="微软雅黑" panose="020B0503020204020204" pitchFamily="34" charset="-122"/>
              </a:rPr>
              <a:t>PAF</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的供应链质量总成本演算模型</a:t>
            </a:r>
          </a:p>
        </p:txBody>
      </p:sp>
      <p:sp>
        <p:nvSpPr>
          <p:cNvPr id="33" name="文本框 32">
            <a:extLst>
              <a:ext uri="{FF2B5EF4-FFF2-40B4-BE49-F238E27FC236}">
                <a16:creationId xmlns:a16="http://schemas.microsoft.com/office/drawing/2014/main" id="{83884762-2AC9-5CBC-D2D4-93B3CB484673}"/>
              </a:ext>
            </a:extLst>
          </p:cNvPr>
          <p:cNvSpPr txBox="1"/>
          <p:nvPr/>
        </p:nvSpPr>
        <p:spPr>
          <a:xfrm>
            <a:off x="606235" y="1043092"/>
            <a:ext cx="6270021" cy="890693"/>
          </a:xfrm>
          <a:prstGeom prst="rect">
            <a:avLst/>
          </a:prstGeom>
          <a:noFill/>
        </p:spPr>
        <p:txBody>
          <a:bodyPr wrap="square">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“小单快反”追求极致速度，增加质检必然增加成本和时间。本研究拟解决在何种退货率阈值下，</a:t>
            </a:r>
            <a:r>
              <a:rPr lang="zh-CN" altLang="en-US" sz="1200" dirty="0">
                <a:solidFill>
                  <a:srgbClr val="C00000"/>
                </a:solidFill>
                <a:latin typeface="微软雅黑" panose="020B0503020204020204" pitchFamily="34" charset="-122"/>
                <a:ea typeface="微软雅黑" panose="020B0503020204020204" pitchFamily="34" charset="-122"/>
              </a:rPr>
              <a:t>投入“试产阶段</a:t>
            </a:r>
            <a:r>
              <a:rPr lang="en-US" altLang="zh-CN" sz="1200" dirty="0">
                <a:solidFill>
                  <a:srgbClr val="C00000"/>
                </a:solidFill>
                <a:latin typeface="微软雅黑" panose="020B0503020204020204" pitchFamily="34" charset="-122"/>
                <a:ea typeface="微软雅黑" panose="020B0503020204020204" pitchFamily="34" charset="-122"/>
              </a:rPr>
              <a:t>100%</a:t>
            </a:r>
            <a:r>
              <a:rPr lang="zh-CN" altLang="en-US" sz="1200" dirty="0">
                <a:solidFill>
                  <a:srgbClr val="C00000"/>
                </a:solidFill>
                <a:latin typeface="微软雅黑" panose="020B0503020204020204" pitchFamily="34" charset="-122"/>
                <a:ea typeface="微软雅黑" panose="020B0503020204020204" pitchFamily="34" charset="-122"/>
              </a:rPr>
              <a:t>质检”的人力成本低于“退货造成的逆向物流与货损成本”</a:t>
            </a:r>
            <a:endParaRPr lang="en-US" altLang="zh-CN" sz="1200" dirty="0">
              <a:latin typeface="微软雅黑" panose="020B0503020204020204" pitchFamily="34" charset="-122"/>
              <a:ea typeface="微软雅黑" panose="020B0503020204020204" pitchFamily="34" charset="-122"/>
            </a:endParaRPr>
          </a:p>
          <a:p>
            <a:pPr>
              <a:lnSpc>
                <a:spcPct val="150000"/>
              </a:lnSpc>
            </a:pPr>
            <a:r>
              <a:rPr lang="zh-CN" altLang="en-US" sz="1200" dirty="0">
                <a:latin typeface="微软雅黑" panose="020B0503020204020204" pitchFamily="34" charset="-122"/>
                <a:ea typeface="微软雅黑" panose="020B0503020204020204" pitchFamily="34" charset="-122"/>
              </a:rPr>
              <a:t>为企业提供一个兼顾速度与效益的最优决策方案。</a:t>
            </a:r>
          </a:p>
        </p:txBody>
      </p:sp>
      <p:sp>
        <p:nvSpPr>
          <p:cNvPr id="4" name="文本框 3">
            <a:extLst>
              <a:ext uri="{FF2B5EF4-FFF2-40B4-BE49-F238E27FC236}">
                <a16:creationId xmlns:a16="http://schemas.microsoft.com/office/drawing/2014/main" id="{B2C479BE-F5F1-20B0-2600-E229DE66C7D5}"/>
              </a:ext>
            </a:extLst>
          </p:cNvPr>
          <p:cNvSpPr txBox="1"/>
          <p:nvPr/>
        </p:nvSpPr>
        <p:spPr>
          <a:xfrm>
            <a:off x="609600" y="2785533"/>
            <a:ext cx="184731" cy="369332"/>
          </a:xfrm>
          <a:prstGeom prst="rect">
            <a:avLst/>
          </a:prstGeom>
          <a:noFill/>
        </p:spPr>
        <p:txBody>
          <a:bodyPr wrap="none" rtlCol="0">
            <a:spAutoFit/>
          </a:bodyPr>
          <a:lstStyle/>
          <a:p>
            <a:endParaRPr kumimoji="1" lang="zh-CN" altLang="en-US" dirty="0"/>
          </a:p>
        </p:txBody>
      </p:sp>
      <p:sp>
        <p:nvSpPr>
          <p:cNvPr id="6" name="文本框 5">
            <a:extLst>
              <a:ext uri="{FF2B5EF4-FFF2-40B4-BE49-F238E27FC236}">
                <a16:creationId xmlns:a16="http://schemas.microsoft.com/office/drawing/2014/main" id="{AAAC5E99-B919-FE8B-A065-EF61CD92B3DC}"/>
              </a:ext>
            </a:extLst>
          </p:cNvPr>
          <p:cNvSpPr txBox="1"/>
          <p:nvPr/>
        </p:nvSpPr>
        <p:spPr>
          <a:xfrm>
            <a:off x="653175" y="1944079"/>
            <a:ext cx="4350873" cy="2829685"/>
          </a:xfrm>
          <a:prstGeom prst="rect">
            <a:avLst/>
          </a:prstGeom>
          <a:noFill/>
        </p:spPr>
        <p:txBody>
          <a:bodyPr wrap="square">
            <a:spAutoFit/>
          </a:bodyPr>
          <a:lstStyle/>
          <a:p>
            <a:pPr indent="304800" algn="just">
              <a:lnSpc>
                <a:spcPct val="150000"/>
              </a:lnSpc>
            </a:pPr>
            <a:r>
              <a:rPr lang="en" altLang="zh-CN" sz="1200" dirty="0">
                <a:latin typeface="微软雅黑" panose="020B0503020204020204" pitchFamily="34" charset="-122"/>
                <a:ea typeface="微软雅黑" panose="020B0503020204020204" pitchFamily="34" charset="-122"/>
              </a:rPr>
              <a:t>TC=C1+C2</a:t>
            </a:r>
          </a:p>
          <a:p>
            <a:pPr indent="304800" algn="just">
              <a:lnSpc>
                <a:spcPct val="150000"/>
              </a:lnSpc>
            </a:pPr>
            <a:r>
              <a:rPr lang="en" altLang="zh-CN" sz="1200" dirty="0">
                <a:latin typeface="微软雅黑" panose="020B0503020204020204" pitchFamily="34" charset="-122"/>
                <a:ea typeface="微软雅黑" panose="020B0503020204020204" pitchFamily="34" charset="-122"/>
              </a:rPr>
              <a:t>TC</a:t>
            </a:r>
            <a:r>
              <a:rPr lang="zh-CN" altLang="e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供应链总成本</a:t>
            </a:r>
          </a:p>
          <a:p>
            <a:pPr indent="304800" algn="just">
              <a:lnSpc>
                <a:spcPct val="150000"/>
              </a:lnSpc>
            </a:pPr>
            <a:r>
              <a:rPr lang="en" altLang="zh-CN" sz="1200" dirty="0">
                <a:latin typeface="微软雅黑" panose="020B0503020204020204" pitchFamily="34" charset="-122"/>
                <a:ea typeface="微软雅黑" panose="020B0503020204020204" pitchFamily="34" charset="-122"/>
              </a:rPr>
              <a:t>C1</a:t>
            </a:r>
            <a:r>
              <a:rPr lang="zh-CN" altLang="e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预防与鉴定成本。包括面料预缩检测、头样缩率测试、产中巡检及后道对成衣全检所投入的人力费用。</a:t>
            </a:r>
          </a:p>
          <a:p>
            <a:pPr indent="304800" algn="just">
              <a:lnSpc>
                <a:spcPct val="150000"/>
              </a:lnSpc>
            </a:pPr>
            <a:r>
              <a:rPr lang="en" altLang="zh-CN" sz="1200" dirty="0">
                <a:latin typeface="微软雅黑" panose="020B0503020204020204" pitchFamily="34" charset="-122"/>
                <a:ea typeface="微软雅黑" panose="020B0503020204020204" pitchFamily="34" charset="-122"/>
              </a:rPr>
              <a:t>C2</a:t>
            </a:r>
            <a:r>
              <a:rPr lang="zh-CN" altLang="e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内部与外部失败成本。内部失败成本指返工、报废损失；外部失败成本指成衣流入市场后引发的逆向物流费、包材无法再利用、二次质检人工、货损折旧以及客户流失造成的隐性损失。</a:t>
            </a:r>
          </a:p>
          <a:p>
            <a:pPr indent="304800" algn="just">
              <a:lnSpc>
                <a:spcPct val="150000"/>
              </a:lnSpc>
            </a:pPr>
            <a:r>
              <a:rPr lang="zh-CN" altLang="en-US" sz="1200" dirty="0">
                <a:latin typeface="微软雅黑" panose="020B0503020204020204" pitchFamily="34" charset="-122"/>
                <a:ea typeface="微软雅黑" panose="020B0503020204020204" pitchFamily="34" charset="-122"/>
              </a:rPr>
              <a:t>决策阈值：当△</a:t>
            </a:r>
            <a:r>
              <a:rPr lang="en" altLang="zh-CN" sz="1200" dirty="0">
                <a:latin typeface="微软雅黑" panose="020B0503020204020204" pitchFamily="34" charset="-122"/>
                <a:ea typeface="微软雅黑" panose="020B0503020204020204" pitchFamily="34" charset="-122"/>
              </a:rPr>
              <a:t>C1&lt;△C2</a:t>
            </a:r>
            <a:r>
              <a:rPr lang="zh-CN" altLang="e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投入的质检费</a:t>
            </a:r>
            <a:r>
              <a:rPr lang="en-US" altLang="zh-CN" sz="1200" dirty="0">
                <a:latin typeface="微软雅黑" panose="020B0503020204020204" pitchFamily="34" charset="-122"/>
                <a:ea typeface="微软雅黑" panose="020B0503020204020204" pitchFamily="34" charset="-122"/>
              </a:rPr>
              <a:t>&lt;</a:t>
            </a:r>
            <a:r>
              <a:rPr lang="zh-CN" altLang="en-US" sz="1200" dirty="0">
                <a:latin typeface="微软雅黑" panose="020B0503020204020204" pitchFamily="34" charset="-122"/>
                <a:ea typeface="微软雅黑" panose="020B0503020204020204" pitchFamily="34" charset="-122"/>
              </a:rPr>
              <a:t>节省下来的退货成本）时，此时优化策略是成立的。在阈值内才符合以上结论</a:t>
            </a:r>
          </a:p>
        </p:txBody>
      </p:sp>
      <p:grpSp>
        <p:nvGrpSpPr>
          <p:cNvPr id="45" name="组合 44">
            <a:extLst>
              <a:ext uri="{FF2B5EF4-FFF2-40B4-BE49-F238E27FC236}">
                <a16:creationId xmlns:a16="http://schemas.microsoft.com/office/drawing/2014/main" id="{DF48CF2C-A3BF-5E67-DAEF-FE9058D4F955}"/>
              </a:ext>
            </a:extLst>
          </p:cNvPr>
          <p:cNvGrpSpPr/>
          <p:nvPr/>
        </p:nvGrpSpPr>
        <p:grpSpPr>
          <a:xfrm>
            <a:off x="6826441" y="1010819"/>
            <a:ext cx="2243961" cy="582431"/>
            <a:chOff x="6752084" y="2417918"/>
            <a:chExt cx="3065675" cy="795711"/>
          </a:xfrm>
        </p:grpSpPr>
        <p:sp>
          <p:nvSpPr>
            <p:cNvPr id="36" name="圆角矩形 35">
              <a:extLst>
                <a:ext uri="{FF2B5EF4-FFF2-40B4-BE49-F238E27FC236}">
                  <a16:creationId xmlns:a16="http://schemas.microsoft.com/office/drawing/2014/main" id="{AD858C71-32E3-D79E-ADE2-3B9AA9A501BD}"/>
                </a:ext>
              </a:extLst>
            </p:cNvPr>
            <p:cNvSpPr/>
            <p:nvPr/>
          </p:nvSpPr>
          <p:spPr>
            <a:xfrm>
              <a:off x="6752084" y="2421541"/>
              <a:ext cx="1309381" cy="792088"/>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100" dirty="0">
                  <a:solidFill>
                    <a:srgbClr val="006499"/>
                  </a:solidFill>
                </a:rPr>
                <a:t>投入的</a:t>
              </a:r>
              <a:endParaRPr kumimoji="1" lang="en-US" altLang="zh-CN" sz="1100" dirty="0">
                <a:solidFill>
                  <a:srgbClr val="006499"/>
                </a:solidFill>
              </a:endParaRPr>
            </a:p>
            <a:p>
              <a:pPr algn="ctr"/>
              <a:r>
                <a:rPr kumimoji="1" lang="zh-CN" altLang="en-US" sz="1100" dirty="0">
                  <a:solidFill>
                    <a:srgbClr val="006499"/>
                  </a:solidFill>
                </a:rPr>
                <a:t>质检费用</a:t>
              </a:r>
            </a:p>
          </p:txBody>
        </p:sp>
        <p:sp>
          <p:nvSpPr>
            <p:cNvPr id="37" name="圆角矩形 36">
              <a:extLst>
                <a:ext uri="{FF2B5EF4-FFF2-40B4-BE49-F238E27FC236}">
                  <a16:creationId xmlns:a16="http://schemas.microsoft.com/office/drawing/2014/main" id="{BB8DB7FC-DEC8-43C9-1F15-5F7B14B8CA51}"/>
                </a:ext>
              </a:extLst>
            </p:cNvPr>
            <p:cNvSpPr/>
            <p:nvPr/>
          </p:nvSpPr>
          <p:spPr>
            <a:xfrm>
              <a:off x="8508378" y="2417918"/>
              <a:ext cx="1309381" cy="79208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100" dirty="0">
                  <a:solidFill>
                    <a:srgbClr val="006499"/>
                  </a:solidFill>
                </a:rPr>
                <a:t>节省下来的退货损失</a:t>
              </a:r>
            </a:p>
          </p:txBody>
        </p:sp>
        <p:sp>
          <p:nvSpPr>
            <p:cNvPr id="38" name="文本框 37">
              <a:extLst>
                <a:ext uri="{FF2B5EF4-FFF2-40B4-BE49-F238E27FC236}">
                  <a16:creationId xmlns:a16="http://schemas.microsoft.com/office/drawing/2014/main" id="{7163257D-09C5-5590-6479-CEF9F984A6E2}"/>
                </a:ext>
              </a:extLst>
            </p:cNvPr>
            <p:cNvSpPr txBox="1"/>
            <p:nvPr/>
          </p:nvSpPr>
          <p:spPr>
            <a:xfrm>
              <a:off x="7993409" y="2683155"/>
              <a:ext cx="646332" cy="261610"/>
            </a:xfrm>
            <a:prstGeom prst="rect">
              <a:avLst/>
            </a:prstGeom>
            <a:noFill/>
            <a:effectLst>
              <a:outerShdw blurRad="50800" dist="38100" dir="2700000" algn="tl" rotWithShape="0">
                <a:prstClr val="black">
                  <a:alpha val="40000"/>
                </a:prstClr>
              </a:outerShdw>
            </a:effectLst>
          </p:spPr>
          <p:txBody>
            <a:bodyPr wrap="square" rtlCol="0">
              <a:spAutoFit/>
            </a:bodyPr>
            <a:lstStyle/>
            <a:p>
              <a:r>
                <a:rPr kumimoji="1" lang="zh-CN" altLang="en-US" sz="1100" dirty="0">
                  <a:solidFill>
                    <a:srgbClr val="006499"/>
                  </a:solidFill>
                </a:rPr>
                <a:t>小于</a:t>
              </a:r>
            </a:p>
          </p:txBody>
        </p:sp>
      </p:grpSp>
      <p:sp>
        <p:nvSpPr>
          <p:cNvPr id="2" name="矩形 1">
            <a:extLst>
              <a:ext uri="{FF2B5EF4-FFF2-40B4-BE49-F238E27FC236}">
                <a16:creationId xmlns:a16="http://schemas.microsoft.com/office/drawing/2014/main" id="{1D214D99-949C-93D2-ABAF-EF422BDE4578}"/>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F2F448F1-E5CA-C4B3-9186-C0079763B286}"/>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5" name="组合 4">
            <a:extLst>
              <a:ext uri="{FF2B5EF4-FFF2-40B4-BE49-F238E27FC236}">
                <a16:creationId xmlns:a16="http://schemas.microsoft.com/office/drawing/2014/main" id="{8279688D-DA0F-B6DE-D114-05BDF259F087}"/>
              </a:ext>
            </a:extLst>
          </p:cNvPr>
          <p:cNvGrpSpPr/>
          <p:nvPr/>
        </p:nvGrpSpPr>
        <p:grpSpPr>
          <a:xfrm>
            <a:off x="5821486" y="467116"/>
            <a:ext cx="648000" cy="89060"/>
            <a:chOff x="1977863" y="380438"/>
            <a:chExt cx="576000" cy="89060"/>
          </a:xfrm>
          <a:solidFill>
            <a:schemeClr val="accent1"/>
          </a:solidFill>
        </p:grpSpPr>
        <p:sp>
          <p:nvSpPr>
            <p:cNvPr id="7" name="矩形 6">
              <a:extLst>
                <a:ext uri="{FF2B5EF4-FFF2-40B4-BE49-F238E27FC236}">
                  <a16:creationId xmlns:a16="http://schemas.microsoft.com/office/drawing/2014/main" id="{F9E12489-9898-62AB-E15F-F11840572161}"/>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2" name="等腰三角形 32">
              <a:extLst>
                <a:ext uri="{FF2B5EF4-FFF2-40B4-BE49-F238E27FC236}">
                  <a16:creationId xmlns:a16="http://schemas.microsoft.com/office/drawing/2014/main" id="{3FF3CBBC-81D7-8E84-805A-F8BC7BEBBA75}"/>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28" name="文本框 27">
            <a:extLst>
              <a:ext uri="{FF2B5EF4-FFF2-40B4-BE49-F238E27FC236}">
                <a16:creationId xmlns:a16="http://schemas.microsoft.com/office/drawing/2014/main" id="{203E7AEE-F1B1-C62A-C523-B8075F2B6406}"/>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30" name="文本框 2">
            <a:extLst>
              <a:ext uri="{FF2B5EF4-FFF2-40B4-BE49-F238E27FC236}">
                <a16:creationId xmlns:a16="http://schemas.microsoft.com/office/drawing/2014/main" id="{D2C61E4D-7733-8FE9-E69B-DF21D9275485}"/>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31" name="文本框 30">
            <a:extLst>
              <a:ext uri="{FF2B5EF4-FFF2-40B4-BE49-F238E27FC236}">
                <a16:creationId xmlns:a16="http://schemas.microsoft.com/office/drawing/2014/main" id="{46C7C224-8814-4CEB-84C4-831E909926DB}"/>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32" name="文本框 2">
            <a:extLst>
              <a:ext uri="{FF2B5EF4-FFF2-40B4-BE49-F238E27FC236}">
                <a16:creationId xmlns:a16="http://schemas.microsoft.com/office/drawing/2014/main" id="{2AA3A4D2-18CB-CA22-62B7-02D57128E1C0}"/>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34" name="文本框 33">
            <a:extLst>
              <a:ext uri="{FF2B5EF4-FFF2-40B4-BE49-F238E27FC236}">
                <a16:creationId xmlns:a16="http://schemas.microsoft.com/office/drawing/2014/main" id="{C075CA06-4C8E-F5DD-27E8-81E13C312ED5}"/>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35" name="文本框 2">
            <a:extLst>
              <a:ext uri="{FF2B5EF4-FFF2-40B4-BE49-F238E27FC236}">
                <a16:creationId xmlns:a16="http://schemas.microsoft.com/office/drawing/2014/main" id="{D77B39BA-BEDB-5F52-878B-60F8A1C4C2C3}"/>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39" name="文本框 38">
            <a:extLst>
              <a:ext uri="{FF2B5EF4-FFF2-40B4-BE49-F238E27FC236}">
                <a16:creationId xmlns:a16="http://schemas.microsoft.com/office/drawing/2014/main" id="{C6840210-81AF-B0A3-7CB4-E7898B1E3E1F}"/>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40" name="组合 39">
            <a:extLst>
              <a:ext uri="{FF2B5EF4-FFF2-40B4-BE49-F238E27FC236}">
                <a16:creationId xmlns:a16="http://schemas.microsoft.com/office/drawing/2014/main" id="{D415B7E6-86BA-05AB-EEA5-8D22D73F51F2}"/>
              </a:ext>
            </a:extLst>
          </p:cNvPr>
          <p:cNvGrpSpPr/>
          <p:nvPr/>
        </p:nvGrpSpPr>
        <p:grpSpPr>
          <a:xfrm>
            <a:off x="16270" y="-59055"/>
            <a:ext cx="1847850" cy="622300"/>
            <a:chOff x="0" y="-93"/>
            <a:chExt cx="2910" cy="980"/>
          </a:xfrm>
        </p:grpSpPr>
        <p:sp>
          <p:nvSpPr>
            <p:cNvPr id="41" name="矩形 40">
              <a:extLst>
                <a:ext uri="{FF2B5EF4-FFF2-40B4-BE49-F238E27FC236}">
                  <a16:creationId xmlns:a16="http://schemas.microsoft.com/office/drawing/2014/main" id="{803B8E6F-11B7-1A35-BF8F-A26094B9906B}"/>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42" name="组合 41">
              <a:extLst>
                <a:ext uri="{FF2B5EF4-FFF2-40B4-BE49-F238E27FC236}">
                  <a16:creationId xmlns:a16="http://schemas.microsoft.com/office/drawing/2014/main" id="{75D0F4E0-219B-761F-91C9-2C8E35D292BB}"/>
                </a:ext>
              </a:extLst>
            </p:cNvPr>
            <p:cNvGrpSpPr/>
            <p:nvPr/>
          </p:nvGrpSpPr>
          <p:grpSpPr>
            <a:xfrm>
              <a:off x="170" y="-93"/>
              <a:ext cx="2740" cy="980"/>
              <a:chOff x="170" y="-93"/>
              <a:chExt cx="2740" cy="980"/>
            </a:xfrm>
          </p:grpSpPr>
          <p:pic>
            <p:nvPicPr>
              <p:cNvPr id="43" name="图片 42" descr="1">
                <a:extLst>
                  <a:ext uri="{FF2B5EF4-FFF2-40B4-BE49-F238E27FC236}">
                    <a16:creationId xmlns:a16="http://schemas.microsoft.com/office/drawing/2014/main" id="{7C24A255-0AA9-28BA-645C-35B612126879}"/>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44" name="图片 43">
                <a:extLst>
                  <a:ext uri="{FF2B5EF4-FFF2-40B4-BE49-F238E27FC236}">
                    <a16:creationId xmlns:a16="http://schemas.microsoft.com/office/drawing/2014/main" id="{FDF0ECF7-87A4-5539-E664-39488302AD3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pic>
        <p:nvPicPr>
          <p:cNvPr id="46" name="图片 45">
            <a:extLst>
              <a:ext uri="{FF2B5EF4-FFF2-40B4-BE49-F238E27FC236}">
                <a16:creationId xmlns:a16="http://schemas.microsoft.com/office/drawing/2014/main" id="{99BCF48F-75F2-F15C-AC74-040D601202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5748" y="1966057"/>
            <a:ext cx="3902940" cy="3013482"/>
          </a:xfrm>
          <a:prstGeom prst="rect">
            <a:avLst/>
          </a:prstGeom>
        </p:spPr>
      </p:pic>
    </p:spTree>
    <p:extLst>
      <p:ext uri="{BB962C8B-B14F-4D97-AF65-F5344CB8AC3E}">
        <p14:creationId xmlns:p14="http://schemas.microsoft.com/office/powerpoint/2010/main" val="3849156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20A68-C29B-CD1C-6F5C-CDD8C48281A6}"/>
            </a:ext>
          </a:extLst>
        </p:cNvPr>
        <p:cNvGrpSpPr/>
        <p:nvPr/>
      </p:nvGrpSpPr>
      <p:grpSpPr>
        <a:xfrm>
          <a:off x="0" y="0"/>
          <a:ext cx="0" cy="0"/>
          <a:chOff x="0" y="0"/>
          <a:chExt cx="0" cy="0"/>
        </a:xfrm>
      </p:grpSpPr>
      <p:sp>
        <p:nvSpPr>
          <p:cNvPr id="2" name="矩形 1">
            <a:extLst>
              <a:ext uri="{FF2B5EF4-FFF2-40B4-BE49-F238E27FC236}">
                <a16:creationId xmlns:a16="http://schemas.microsoft.com/office/drawing/2014/main" id="{1CB1796B-9A8B-94F9-7812-EAE8570CFB33}"/>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B1ED869E-E62A-3751-8EF9-AE61A25D8A42}"/>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4" name="组合 3">
            <a:extLst>
              <a:ext uri="{FF2B5EF4-FFF2-40B4-BE49-F238E27FC236}">
                <a16:creationId xmlns:a16="http://schemas.microsoft.com/office/drawing/2014/main" id="{732BC721-CBBB-D72F-44A6-8C24EAC0B8DE}"/>
              </a:ext>
            </a:extLst>
          </p:cNvPr>
          <p:cNvGrpSpPr/>
          <p:nvPr/>
        </p:nvGrpSpPr>
        <p:grpSpPr>
          <a:xfrm>
            <a:off x="5821486" y="467116"/>
            <a:ext cx="648000" cy="89060"/>
            <a:chOff x="1977863" y="380438"/>
            <a:chExt cx="576000" cy="89060"/>
          </a:xfrm>
          <a:solidFill>
            <a:schemeClr val="accent1"/>
          </a:solidFill>
        </p:grpSpPr>
        <p:sp>
          <p:nvSpPr>
            <p:cNvPr id="5" name="矩形 4">
              <a:extLst>
                <a:ext uri="{FF2B5EF4-FFF2-40B4-BE49-F238E27FC236}">
                  <a16:creationId xmlns:a16="http://schemas.microsoft.com/office/drawing/2014/main" id="{899B4508-F704-6926-D7AB-C12CB1242D2B}"/>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 name="等腰三角形 32">
              <a:extLst>
                <a:ext uri="{FF2B5EF4-FFF2-40B4-BE49-F238E27FC236}">
                  <a16:creationId xmlns:a16="http://schemas.microsoft.com/office/drawing/2014/main" id="{442B4B08-381F-824B-41DA-9C0F7605DE19}"/>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7" name="文本框 6">
            <a:extLst>
              <a:ext uri="{FF2B5EF4-FFF2-40B4-BE49-F238E27FC236}">
                <a16:creationId xmlns:a16="http://schemas.microsoft.com/office/drawing/2014/main" id="{678D69BC-2A73-F3F0-A30A-62E0EEE53C0C}"/>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9" name="文本框 2">
            <a:extLst>
              <a:ext uri="{FF2B5EF4-FFF2-40B4-BE49-F238E27FC236}">
                <a16:creationId xmlns:a16="http://schemas.microsoft.com/office/drawing/2014/main" id="{8E578671-E204-1FA1-C461-D2A98C74C4CF}"/>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10" name="文本框 9">
            <a:extLst>
              <a:ext uri="{FF2B5EF4-FFF2-40B4-BE49-F238E27FC236}">
                <a16:creationId xmlns:a16="http://schemas.microsoft.com/office/drawing/2014/main" id="{0B5289CE-9AEA-02CF-2385-12FEE3DE9250}"/>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11" name="文本框 2">
            <a:extLst>
              <a:ext uri="{FF2B5EF4-FFF2-40B4-BE49-F238E27FC236}">
                <a16:creationId xmlns:a16="http://schemas.microsoft.com/office/drawing/2014/main" id="{CD51F02C-4D83-FAA8-2FBD-01B631072039}"/>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12" name="文本框 11">
            <a:extLst>
              <a:ext uri="{FF2B5EF4-FFF2-40B4-BE49-F238E27FC236}">
                <a16:creationId xmlns:a16="http://schemas.microsoft.com/office/drawing/2014/main" id="{2CEC9ADF-BCFC-AF77-4883-9CF9BF86854A}"/>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13" name="文本框 2">
            <a:extLst>
              <a:ext uri="{FF2B5EF4-FFF2-40B4-BE49-F238E27FC236}">
                <a16:creationId xmlns:a16="http://schemas.microsoft.com/office/drawing/2014/main" id="{12DA0863-291A-89D4-C5E4-905E28838074}"/>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14" name="文本框 13">
            <a:extLst>
              <a:ext uri="{FF2B5EF4-FFF2-40B4-BE49-F238E27FC236}">
                <a16:creationId xmlns:a16="http://schemas.microsoft.com/office/drawing/2014/main" id="{E569DA9B-3459-4E4A-94F8-748EBC86869F}"/>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15" name="组合 14">
            <a:extLst>
              <a:ext uri="{FF2B5EF4-FFF2-40B4-BE49-F238E27FC236}">
                <a16:creationId xmlns:a16="http://schemas.microsoft.com/office/drawing/2014/main" id="{646ECBA1-DCBB-04EE-2293-C0F4D2C1DB12}"/>
              </a:ext>
            </a:extLst>
          </p:cNvPr>
          <p:cNvGrpSpPr/>
          <p:nvPr/>
        </p:nvGrpSpPr>
        <p:grpSpPr>
          <a:xfrm>
            <a:off x="16270" y="-59055"/>
            <a:ext cx="1847850" cy="622300"/>
            <a:chOff x="0" y="-93"/>
            <a:chExt cx="2910" cy="980"/>
          </a:xfrm>
        </p:grpSpPr>
        <p:sp>
          <p:nvSpPr>
            <p:cNvPr id="16" name="矩形 15">
              <a:extLst>
                <a:ext uri="{FF2B5EF4-FFF2-40B4-BE49-F238E27FC236}">
                  <a16:creationId xmlns:a16="http://schemas.microsoft.com/office/drawing/2014/main" id="{AE12C0C0-869B-006A-F1EB-E4D895E7DF09}"/>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17" name="组合 16">
              <a:extLst>
                <a:ext uri="{FF2B5EF4-FFF2-40B4-BE49-F238E27FC236}">
                  <a16:creationId xmlns:a16="http://schemas.microsoft.com/office/drawing/2014/main" id="{9ED067C0-D517-214A-6932-A7F47DC480D8}"/>
                </a:ext>
              </a:extLst>
            </p:cNvPr>
            <p:cNvGrpSpPr/>
            <p:nvPr/>
          </p:nvGrpSpPr>
          <p:grpSpPr>
            <a:xfrm>
              <a:off x="170" y="-93"/>
              <a:ext cx="2740" cy="980"/>
              <a:chOff x="170" y="-93"/>
              <a:chExt cx="2740" cy="980"/>
            </a:xfrm>
          </p:grpSpPr>
          <p:pic>
            <p:nvPicPr>
              <p:cNvPr id="18" name="图片 17" descr="1">
                <a:extLst>
                  <a:ext uri="{FF2B5EF4-FFF2-40B4-BE49-F238E27FC236}">
                    <a16:creationId xmlns:a16="http://schemas.microsoft.com/office/drawing/2014/main" id="{BE3B815B-BCC3-AAA7-F122-F038D9975DD1}"/>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19" name="图片 18">
                <a:extLst>
                  <a:ext uri="{FF2B5EF4-FFF2-40B4-BE49-F238E27FC236}">
                    <a16:creationId xmlns:a16="http://schemas.microsoft.com/office/drawing/2014/main" id="{4CD6D106-E5A5-B448-F4AA-B52D55AE55D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pic>
        <p:nvPicPr>
          <p:cNvPr id="22" name="图片 21">
            <a:extLst>
              <a:ext uri="{FF2B5EF4-FFF2-40B4-BE49-F238E27FC236}">
                <a16:creationId xmlns:a16="http://schemas.microsoft.com/office/drawing/2014/main" id="{86FCE1DB-31EA-9EA3-C611-9729A0A8F1AF}"/>
              </a:ext>
            </a:extLst>
          </p:cNvPr>
          <p:cNvPicPr>
            <a:picLocks noChangeAspect="1"/>
          </p:cNvPicPr>
          <p:nvPr/>
        </p:nvPicPr>
        <p:blipFill>
          <a:blip r:embed="rId5"/>
          <a:stretch>
            <a:fillRect/>
          </a:stretch>
        </p:blipFill>
        <p:spPr>
          <a:xfrm>
            <a:off x="269725" y="987574"/>
            <a:ext cx="1852114" cy="2319655"/>
          </a:xfrm>
          <a:prstGeom prst="rect">
            <a:avLst/>
          </a:prstGeom>
        </p:spPr>
      </p:pic>
      <p:pic>
        <p:nvPicPr>
          <p:cNvPr id="23" name="图片 22">
            <a:extLst>
              <a:ext uri="{FF2B5EF4-FFF2-40B4-BE49-F238E27FC236}">
                <a16:creationId xmlns:a16="http://schemas.microsoft.com/office/drawing/2014/main" id="{32A5D11B-E883-558C-C627-97F567810EC7}"/>
              </a:ext>
            </a:extLst>
          </p:cNvPr>
          <p:cNvPicPr>
            <a:picLocks noChangeAspect="1"/>
          </p:cNvPicPr>
          <p:nvPr/>
        </p:nvPicPr>
        <p:blipFill>
          <a:blip r:embed="rId6"/>
          <a:stretch>
            <a:fillRect/>
          </a:stretch>
        </p:blipFill>
        <p:spPr>
          <a:xfrm>
            <a:off x="269725" y="3579862"/>
            <a:ext cx="1847755" cy="1331968"/>
          </a:xfrm>
          <a:prstGeom prst="rect">
            <a:avLst/>
          </a:prstGeom>
        </p:spPr>
      </p:pic>
      <p:sp>
        <p:nvSpPr>
          <p:cNvPr id="25" name="文本框 24">
            <a:extLst>
              <a:ext uri="{FF2B5EF4-FFF2-40B4-BE49-F238E27FC236}">
                <a16:creationId xmlns:a16="http://schemas.microsoft.com/office/drawing/2014/main" id="{830030DB-3BE9-2356-AC57-BCE7BE9C2109}"/>
              </a:ext>
            </a:extLst>
          </p:cNvPr>
          <p:cNvSpPr txBox="1"/>
          <p:nvPr/>
        </p:nvSpPr>
        <p:spPr>
          <a:xfrm>
            <a:off x="2493008" y="779315"/>
            <a:ext cx="5621305" cy="2347630"/>
          </a:xfrm>
          <a:prstGeom prst="rect">
            <a:avLst/>
          </a:prstGeom>
        </p:spPr>
        <p:txBody>
          <a:bodyPr wrap="square">
            <a:spAutoFit/>
          </a:bodyPr>
          <a:lstStyle/>
          <a:p>
            <a:pPr indent="314960" algn="just">
              <a:lnSpc>
                <a:spcPct val="150000"/>
              </a:lnSpc>
            </a:pPr>
            <a:r>
              <a:rPr lang="zh-CN" altLang="zh-CN" sz="1100" dirty="0">
                <a:latin typeface="微软雅黑" panose="020B0503020204020204" pitchFamily="34" charset="-122"/>
                <a:ea typeface="微软雅黑" panose="020B0503020204020204" pitchFamily="34" charset="-122"/>
              </a:rPr>
              <a:t>本研究结合</a:t>
            </a:r>
            <a:r>
              <a:rPr lang="en-US" altLang="zh-CN" sz="1100" dirty="0">
                <a:latin typeface="微软雅黑" panose="020B0503020204020204" pitchFamily="34" charset="-122"/>
                <a:ea typeface="微软雅黑" panose="020B0503020204020204" pitchFamily="34" charset="-122"/>
              </a:rPr>
              <a:t>LS</a:t>
            </a:r>
            <a:r>
              <a:rPr lang="zh-CN" altLang="zh-CN" sz="1100" dirty="0">
                <a:latin typeface="微软雅黑" panose="020B0503020204020204" pitchFamily="34" charset="-122"/>
                <a:ea typeface="微软雅黑" panose="020B0503020204020204" pitchFamily="34" charset="-122"/>
              </a:rPr>
              <a:t>公司实际，基于</a:t>
            </a:r>
            <a:r>
              <a:rPr lang="en-US" altLang="zh-CN" sz="1100" dirty="0">
                <a:latin typeface="微软雅黑" panose="020B0503020204020204" pitchFamily="34" charset="-122"/>
                <a:ea typeface="微软雅黑" panose="020B0503020204020204" pitchFamily="34" charset="-122"/>
              </a:rPr>
              <a:t>PAF</a:t>
            </a:r>
            <a:r>
              <a:rPr lang="zh-CN" altLang="zh-CN" sz="1100" dirty="0">
                <a:latin typeface="微软雅黑" panose="020B0503020204020204" pitchFamily="34" charset="-122"/>
                <a:ea typeface="微软雅黑" panose="020B0503020204020204" pitchFamily="34" charset="-122"/>
              </a:rPr>
              <a:t>质量成本理论，构建了退货成本演算模型：</a:t>
            </a:r>
          </a:p>
          <a:p>
            <a:pPr indent="314960" algn="just">
              <a:lnSpc>
                <a:spcPct val="150000"/>
              </a:lnSpc>
            </a:pPr>
            <a:r>
              <a:rPr lang="zh-CN" altLang="zh-CN" sz="1100" dirty="0">
                <a:latin typeface="微软雅黑" panose="020B0503020204020204" pitchFamily="34" charset="-122"/>
                <a:ea typeface="微软雅黑" panose="020B0503020204020204" pitchFamily="34" charset="-122"/>
              </a:rPr>
              <a:t>退货总成本</a:t>
            </a:r>
            <a:r>
              <a:rPr lang="en-US" altLang="zh-CN" sz="1100" dirty="0">
                <a:latin typeface="微软雅黑" panose="020B0503020204020204" pitchFamily="34" charset="-122"/>
                <a:ea typeface="微软雅黑" panose="020B0503020204020204" pitchFamily="34" charset="-122"/>
              </a:rPr>
              <a:t>=</a:t>
            </a:r>
            <a:r>
              <a:rPr lang="zh-CN" altLang="zh-CN" sz="1100" dirty="0">
                <a:latin typeface="微软雅黑" panose="020B0503020204020204" pitchFamily="34" charset="-122"/>
                <a:ea typeface="微软雅黑" panose="020B0503020204020204" pitchFamily="34" charset="-122"/>
              </a:rPr>
              <a:t>直接成本</a:t>
            </a:r>
            <a:r>
              <a:rPr lang="en-US" altLang="zh-CN" sz="1100" dirty="0">
                <a:latin typeface="微软雅黑" panose="020B0503020204020204" pitchFamily="34" charset="-122"/>
                <a:ea typeface="微软雅黑" panose="020B0503020204020204" pitchFamily="34" charset="-122"/>
              </a:rPr>
              <a:t>+</a:t>
            </a:r>
            <a:r>
              <a:rPr lang="zh-CN" altLang="zh-CN" sz="1100" dirty="0">
                <a:latin typeface="微软雅黑" panose="020B0503020204020204" pitchFamily="34" charset="-122"/>
                <a:ea typeface="微软雅黑" panose="020B0503020204020204" pitchFamily="34" charset="-122"/>
              </a:rPr>
              <a:t>间接成本</a:t>
            </a:r>
            <a:r>
              <a:rPr lang="en-US" altLang="zh-CN" sz="1100" dirty="0">
                <a:latin typeface="微软雅黑" panose="020B0503020204020204" pitchFamily="34" charset="-122"/>
                <a:ea typeface="微软雅黑" panose="020B0503020204020204" pitchFamily="34" charset="-122"/>
              </a:rPr>
              <a:t>+</a:t>
            </a:r>
            <a:r>
              <a:rPr lang="zh-CN" altLang="zh-CN" sz="1100" dirty="0">
                <a:latin typeface="微软雅黑" panose="020B0503020204020204" pitchFamily="34" charset="-122"/>
                <a:ea typeface="微软雅黑" panose="020B0503020204020204" pitchFamily="34" charset="-122"/>
              </a:rPr>
              <a:t>隐性成本（不包含在计算明细内）。因为</a:t>
            </a:r>
            <a:r>
              <a:rPr lang="en-US" altLang="zh-CN" sz="1100" dirty="0">
                <a:latin typeface="微软雅黑" panose="020B0503020204020204" pitchFamily="34" charset="-122"/>
                <a:ea typeface="微软雅黑" panose="020B0503020204020204" pitchFamily="34" charset="-122"/>
              </a:rPr>
              <a:t>LS</a:t>
            </a:r>
            <a:r>
              <a:rPr lang="zh-CN" altLang="zh-CN" sz="1100" dirty="0">
                <a:latin typeface="微软雅黑" panose="020B0503020204020204" pitchFamily="34" charset="-122"/>
                <a:ea typeface="微软雅黑" panose="020B0503020204020204" pitchFamily="34" charset="-122"/>
              </a:rPr>
              <a:t>公司在购物平台不提供运费险，要求买家自费退货，所以直接成本中的运费险成本为</a:t>
            </a:r>
            <a:r>
              <a:rPr lang="en-US" altLang="zh-CN" sz="1100" dirty="0">
                <a:latin typeface="微软雅黑" panose="020B0503020204020204" pitchFamily="34" charset="-122"/>
                <a:ea typeface="微软雅黑" panose="020B0503020204020204" pitchFamily="34" charset="-122"/>
              </a:rPr>
              <a:t>0</a:t>
            </a:r>
            <a:r>
              <a:rPr lang="zh-CN" altLang="zh-CN"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indent="314960" algn="just">
              <a:lnSpc>
                <a:spcPct val="150000"/>
              </a:lnSpc>
            </a:pPr>
            <a:r>
              <a:rPr lang="zh-CN" altLang="en-US" sz="1100" dirty="0">
                <a:latin typeface="微软雅黑" panose="020B0503020204020204" pitchFamily="34" charset="-122"/>
                <a:ea typeface="微软雅黑" panose="020B0503020204020204" pitchFamily="34" charset="-122"/>
              </a:rPr>
              <a:t>为了验证上述决策阈值，本研究以</a:t>
            </a:r>
            <a:r>
              <a:rPr lang="en" altLang="zh-CN" sz="1100" dirty="0">
                <a:latin typeface="微软雅黑" panose="020B0503020204020204" pitchFamily="34" charset="-122"/>
                <a:ea typeface="微软雅黑" panose="020B0503020204020204" pitchFamily="34" charset="-122"/>
              </a:rPr>
              <a:t>LS</a:t>
            </a:r>
            <a:r>
              <a:rPr lang="zh-CN" altLang="en-US" sz="1100" dirty="0">
                <a:latin typeface="微软雅黑" panose="020B0503020204020204" pitchFamily="34" charset="-122"/>
                <a:ea typeface="微软雅黑" panose="020B0503020204020204" pitchFamily="34" charset="-122"/>
              </a:rPr>
              <a:t>公司实施增加前置质检工序策略后的</a:t>
            </a:r>
            <a:r>
              <a:rPr lang="en-US" altLang="zh-CN" sz="1100" dirty="0">
                <a:latin typeface="微软雅黑" panose="020B0503020204020204" pitchFamily="34" charset="-122"/>
                <a:ea typeface="微软雅黑" panose="020B0503020204020204" pitchFamily="34" charset="-122"/>
              </a:rPr>
              <a:t>2026</a:t>
            </a:r>
            <a:r>
              <a:rPr lang="zh-CN" altLang="en-US" sz="1100" dirty="0">
                <a:latin typeface="微软雅黑" panose="020B0503020204020204" pitchFamily="34" charset="-122"/>
                <a:ea typeface="微软雅黑" panose="020B0503020204020204" pitchFamily="34" charset="-122"/>
              </a:rPr>
              <a:t>年</a:t>
            </a:r>
            <a:r>
              <a:rPr lang="en-US" altLang="zh-CN" sz="1100" dirty="0">
                <a:latin typeface="微软雅黑" panose="020B0503020204020204" pitchFamily="34" charset="-122"/>
                <a:ea typeface="微软雅黑" panose="020B0503020204020204" pitchFamily="34" charset="-122"/>
              </a:rPr>
              <a:t>3</a:t>
            </a:r>
            <a:r>
              <a:rPr lang="zh-CN" altLang="en-US" sz="1100" dirty="0">
                <a:latin typeface="微软雅黑" panose="020B0503020204020204" pitchFamily="34" charset="-122"/>
                <a:ea typeface="微软雅黑" panose="020B0503020204020204" pitchFamily="34" charset="-122"/>
              </a:rPr>
              <a:t>月订单（共计</a:t>
            </a:r>
            <a:r>
              <a:rPr lang="en-US" altLang="zh-CN" sz="1100" dirty="0">
                <a:latin typeface="微软雅黑" panose="020B0503020204020204" pitchFamily="34" charset="-122"/>
                <a:ea typeface="微软雅黑" panose="020B0503020204020204" pitchFamily="34" charset="-122"/>
              </a:rPr>
              <a:t>3189</a:t>
            </a:r>
            <a:r>
              <a:rPr lang="zh-CN" altLang="en-US" sz="1100" dirty="0">
                <a:latin typeface="微软雅黑" panose="020B0503020204020204" pitchFamily="34" charset="-122"/>
                <a:ea typeface="微软雅黑" panose="020B0503020204020204" pitchFamily="34" charset="-122"/>
              </a:rPr>
              <a:t>件）作为测算样本，对优化前后的总成本（</a:t>
            </a:r>
            <a:r>
              <a:rPr lang="en" altLang="zh-CN" sz="1100" dirty="0">
                <a:latin typeface="微软雅黑" panose="020B0503020204020204" pitchFamily="34" charset="-122"/>
                <a:ea typeface="微软雅黑" panose="020B0503020204020204" pitchFamily="34" charset="-122"/>
              </a:rPr>
              <a:t>TC</a:t>
            </a:r>
            <a:r>
              <a:rPr lang="zh-CN" altLang="e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进行对比演算。所有参数均来源于企业真实财务核算与生产数据。</a:t>
            </a:r>
          </a:p>
          <a:p>
            <a:pPr indent="314960" algn="just">
              <a:lnSpc>
                <a:spcPct val="150000"/>
              </a:lnSpc>
            </a:pPr>
            <a:endParaRPr lang="en-US" altLang="zh-CN" sz="1100" dirty="0">
              <a:latin typeface="微软雅黑" panose="020B0503020204020204" pitchFamily="34" charset="-122"/>
              <a:ea typeface="微软雅黑" panose="020B0503020204020204" pitchFamily="34" charset="-122"/>
            </a:endParaRPr>
          </a:p>
          <a:p>
            <a:pPr indent="314960" algn="just">
              <a:lnSpc>
                <a:spcPct val="150000"/>
              </a:lnSpc>
            </a:pPr>
            <a:endParaRPr lang="en-US" altLang="zh-CN" sz="1100" dirty="0">
              <a:latin typeface="微软雅黑" panose="020B0503020204020204" pitchFamily="34" charset="-122"/>
              <a:ea typeface="微软雅黑" panose="020B0503020204020204" pitchFamily="34" charset="-122"/>
            </a:endParaRPr>
          </a:p>
          <a:p>
            <a:pPr indent="314960" algn="just">
              <a:lnSpc>
                <a:spcPct val="150000"/>
              </a:lnSpc>
            </a:pPr>
            <a:endParaRPr lang="en-US" altLang="zh-CN" sz="1100" dirty="0">
              <a:latin typeface="微软雅黑" panose="020B0503020204020204" pitchFamily="34" charset="-122"/>
              <a:ea typeface="微软雅黑" panose="020B0503020204020204" pitchFamily="34" charset="-122"/>
            </a:endParaRPr>
          </a:p>
        </p:txBody>
      </p:sp>
      <p:sp>
        <p:nvSpPr>
          <p:cNvPr id="26" name="文本框 25">
            <a:extLst>
              <a:ext uri="{FF2B5EF4-FFF2-40B4-BE49-F238E27FC236}">
                <a16:creationId xmlns:a16="http://schemas.microsoft.com/office/drawing/2014/main" id="{7FCA4CD9-86F7-4F55-408B-3A860B5DD8FA}"/>
              </a:ext>
            </a:extLst>
          </p:cNvPr>
          <p:cNvSpPr txBox="1"/>
          <p:nvPr/>
        </p:nvSpPr>
        <p:spPr>
          <a:xfrm>
            <a:off x="7953" y="727521"/>
            <a:ext cx="2367956" cy="215444"/>
          </a:xfrm>
          <a:prstGeom prst="rect">
            <a:avLst/>
          </a:prstGeom>
          <a:noFill/>
        </p:spPr>
        <p:txBody>
          <a:bodyPr wrap="none" rtlCol="0">
            <a:spAutoFit/>
          </a:bodyPr>
          <a:lstStyle/>
          <a:p>
            <a:r>
              <a:rPr lang="en-US" altLang="zh-CN" sz="800" dirty="0">
                <a:latin typeface="微软雅黑" panose="020B0503020204020204" pitchFamily="34" charset="-122"/>
                <a:ea typeface="微软雅黑" panose="020B0503020204020204" pitchFamily="34" charset="-122"/>
              </a:rPr>
              <a:t>LS</a:t>
            </a:r>
            <a:r>
              <a:rPr lang="zh-CN" altLang="zh-CN" sz="800" dirty="0">
                <a:latin typeface="微软雅黑" panose="020B0503020204020204" pitchFamily="34" charset="-122"/>
                <a:ea typeface="微软雅黑" panose="020B0503020204020204" pitchFamily="34" charset="-122"/>
              </a:rPr>
              <a:t>公司单件服装预防与鉴定成本（</a:t>
            </a:r>
            <a:r>
              <a:rPr lang="en-US" altLang="zh-CN" sz="800" dirty="0">
                <a:latin typeface="微软雅黑" panose="020B0503020204020204" pitchFamily="34" charset="-122"/>
                <a:ea typeface="微软雅黑" panose="020B0503020204020204" pitchFamily="34" charset="-122"/>
              </a:rPr>
              <a:t>P&amp;A</a:t>
            </a:r>
            <a:r>
              <a:rPr lang="zh-CN" altLang="zh-CN" sz="800" dirty="0">
                <a:latin typeface="微软雅黑" panose="020B0503020204020204" pitchFamily="34" charset="-122"/>
                <a:ea typeface="微软雅黑" panose="020B0503020204020204" pitchFamily="34" charset="-122"/>
              </a:rPr>
              <a:t>）明细表</a:t>
            </a:r>
          </a:p>
        </p:txBody>
      </p:sp>
      <p:sp>
        <p:nvSpPr>
          <p:cNvPr id="27" name="文本框 26">
            <a:extLst>
              <a:ext uri="{FF2B5EF4-FFF2-40B4-BE49-F238E27FC236}">
                <a16:creationId xmlns:a16="http://schemas.microsoft.com/office/drawing/2014/main" id="{66884EF4-E485-B39B-825A-0EC8742E4105}"/>
              </a:ext>
            </a:extLst>
          </p:cNvPr>
          <p:cNvSpPr txBox="1"/>
          <p:nvPr/>
        </p:nvSpPr>
        <p:spPr>
          <a:xfrm>
            <a:off x="740525" y="3307229"/>
            <a:ext cx="902811" cy="215444"/>
          </a:xfrm>
          <a:prstGeom prst="rect">
            <a:avLst/>
          </a:prstGeom>
          <a:noFill/>
        </p:spPr>
        <p:txBody>
          <a:bodyPr wrap="none" rtlCol="0">
            <a:spAutoFit/>
          </a:bodyPr>
          <a:lstStyle/>
          <a:p>
            <a:r>
              <a:rPr lang="zh-CN" altLang="en-US" sz="800" dirty="0">
                <a:latin typeface="微软雅黑" panose="020B0503020204020204" pitchFamily="34" charset="-122"/>
                <a:ea typeface="微软雅黑" panose="020B0503020204020204" pitchFamily="34" charset="-122"/>
              </a:rPr>
              <a:t>退货成本明细表</a:t>
            </a:r>
            <a:endParaRPr lang="zh-CN" altLang="zh-CN" sz="800" dirty="0">
              <a:latin typeface="微软雅黑" panose="020B0503020204020204" pitchFamily="34" charset="-122"/>
              <a:ea typeface="微软雅黑" panose="020B0503020204020204" pitchFamily="34" charset="-122"/>
            </a:endParaRPr>
          </a:p>
        </p:txBody>
      </p:sp>
      <p:sp>
        <p:nvSpPr>
          <p:cNvPr id="28" name="圆角矩形 27">
            <a:extLst>
              <a:ext uri="{FF2B5EF4-FFF2-40B4-BE49-F238E27FC236}">
                <a16:creationId xmlns:a16="http://schemas.microsoft.com/office/drawing/2014/main" id="{42D82585-520C-ADC0-6DE3-C294C2A942CD}"/>
              </a:ext>
            </a:extLst>
          </p:cNvPr>
          <p:cNvSpPr/>
          <p:nvPr/>
        </p:nvSpPr>
        <p:spPr>
          <a:xfrm>
            <a:off x="5595392" y="2427734"/>
            <a:ext cx="1146946"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单件退货总损失：</a:t>
            </a:r>
            <a:r>
              <a:rPr kumimoji="1" lang="en-US" altLang="zh-CN" sz="1200" dirty="0">
                <a:solidFill>
                  <a:srgbClr val="006499"/>
                </a:solidFill>
              </a:rPr>
              <a:t>18.37</a:t>
            </a:r>
            <a:r>
              <a:rPr kumimoji="1" lang="zh-CN" altLang="en-US" sz="1200" dirty="0">
                <a:solidFill>
                  <a:srgbClr val="006499"/>
                </a:solidFill>
              </a:rPr>
              <a:t>元</a:t>
            </a:r>
          </a:p>
        </p:txBody>
      </p:sp>
      <p:sp>
        <p:nvSpPr>
          <p:cNvPr id="29" name="圆角矩形 28">
            <a:extLst>
              <a:ext uri="{FF2B5EF4-FFF2-40B4-BE49-F238E27FC236}">
                <a16:creationId xmlns:a16="http://schemas.microsoft.com/office/drawing/2014/main" id="{002B9E9F-5634-9596-5D43-6B0C614DE1DA}"/>
              </a:ext>
            </a:extLst>
          </p:cNvPr>
          <p:cNvSpPr/>
          <p:nvPr/>
        </p:nvSpPr>
        <p:spPr>
          <a:xfrm>
            <a:off x="4211295" y="2427734"/>
            <a:ext cx="1261860"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实行规则后质检成本</a:t>
            </a:r>
            <a:r>
              <a:rPr kumimoji="1" lang="en-US" altLang="zh-CN" sz="1200" dirty="0">
                <a:solidFill>
                  <a:srgbClr val="006499"/>
                </a:solidFill>
              </a:rPr>
              <a:t>13.38</a:t>
            </a:r>
            <a:r>
              <a:rPr kumimoji="1" lang="zh-CN" altLang="en-US" sz="1200" dirty="0">
                <a:solidFill>
                  <a:srgbClr val="006499"/>
                </a:solidFill>
              </a:rPr>
              <a:t>元</a:t>
            </a:r>
          </a:p>
        </p:txBody>
      </p:sp>
      <p:sp>
        <p:nvSpPr>
          <p:cNvPr id="30" name="圆角矩形 29">
            <a:extLst>
              <a:ext uri="{FF2B5EF4-FFF2-40B4-BE49-F238E27FC236}">
                <a16:creationId xmlns:a16="http://schemas.microsoft.com/office/drawing/2014/main" id="{7965F201-8149-18F2-B503-89B83214B12E}"/>
              </a:ext>
            </a:extLst>
          </p:cNvPr>
          <p:cNvSpPr/>
          <p:nvPr/>
        </p:nvSpPr>
        <p:spPr>
          <a:xfrm>
            <a:off x="6865149" y="2427734"/>
            <a:ext cx="1146946"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总样本量</a:t>
            </a:r>
            <a:r>
              <a:rPr kumimoji="1" lang="en-US" altLang="zh-CN" sz="1200" dirty="0">
                <a:solidFill>
                  <a:srgbClr val="006499"/>
                </a:solidFill>
              </a:rPr>
              <a:t>3189</a:t>
            </a:r>
            <a:r>
              <a:rPr kumimoji="1" lang="zh-CN" altLang="en-US" sz="1200" dirty="0">
                <a:solidFill>
                  <a:srgbClr val="006499"/>
                </a:solidFill>
              </a:rPr>
              <a:t>件</a:t>
            </a:r>
          </a:p>
        </p:txBody>
      </p:sp>
      <p:sp>
        <p:nvSpPr>
          <p:cNvPr id="31" name="圆角矩形 30">
            <a:extLst>
              <a:ext uri="{FF2B5EF4-FFF2-40B4-BE49-F238E27FC236}">
                <a16:creationId xmlns:a16="http://schemas.microsoft.com/office/drawing/2014/main" id="{A6647093-5DDE-71F4-C060-71244C205146}"/>
              </a:ext>
            </a:extLst>
          </p:cNvPr>
          <p:cNvSpPr/>
          <p:nvPr/>
        </p:nvSpPr>
        <p:spPr>
          <a:xfrm>
            <a:off x="2827198" y="2427734"/>
            <a:ext cx="1261860"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实行规则前质检成本</a:t>
            </a:r>
            <a:r>
              <a:rPr kumimoji="1" lang="en-US" altLang="zh-CN" sz="1200" dirty="0">
                <a:solidFill>
                  <a:srgbClr val="006499"/>
                </a:solidFill>
              </a:rPr>
              <a:t>10.81</a:t>
            </a:r>
            <a:r>
              <a:rPr kumimoji="1" lang="zh-CN" altLang="en-US" sz="1200" dirty="0">
                <a:solidFill>
                  <a:srgbClr val="006499"/>
                </a:solidFill>
              </a:rPr>
              <a:t>元</a:t>
            </a:r>
          </a:p>
        </p:txBody>
      </p:sp>
      <p:sp>
        <p:nvSpPr>
          <p:cNvPr id="32" name="圆角矩形 31">
            <a:extLst>
              <a:ext uri="{FF2B5EF4-FFF2-40B4-BE49-F238E27FC236}">
                <a16:creationId xmlns:a16="http://schemas.microsoft.com/office/drawing/2014/main" id="{9797882F-AA79-8872-C973-DB6399A8C943}"/>
              </a:ext>
            </a:extLst>
          </p:cNvPr>
          <p:cNvSpPr/>
          <p:nvPr/>
        </p:nvSpPr>
        <p:spPr>
          <a:xfrm>
            <a:off x="2901991" y="3262195"/>
            <a:ext cx="1146946"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优化前退货率</a:t>
            </a:r>
            <a:endParaRPr kumimoji="1" lang="en-US" altLang="zh-CN" sz="1200" dirty="0">
              <a:solidFill>
                <a:srgbClr val="006499"/>
              </a:solidFill>
            </a:endParaRPr>
          </a:p>
          <a:p>
            <a:pPr algn="ctr"/>
            <a:r>
              <a:rPr kumimoji="1" lang="en-US" altLang="zh-CN" sz="1200" dirty="0">
                <a:solidFill>
                  <a:srgbClr val="006499"/>
                </a:solidFill>
              </a:rPr>
              <a:t>45%</a:t>
            </a:r>
            <a:endParaRPr kumimoji="1" lang="zh-CN" altLang="en-US" sz="1200" dirty="0">
              <a:solidFill>
                <a:srgbClr val="006499"/>
              </a:solidFill>
            </a:endParaRPr>
          </a:p>
        </p:txBody>
      </p:sp>
      <p:sp>
        <p:nvSpPr>
          <p:cNvPr id="33" name="圆角矩形 32">
            <a:extLst>
              <a:ext uri="{FF2B5EF4-FFF2-40B4-BE49-F238E27FC236}">
                <a16:creationId xmlns:a16="http://schemas.microsoft.com/office/drawing/2014/main" id="{480F8F10-7377-205C-7FE4-DD83F0A68641}"/>
              </a:ext>
            </a:extLst>
          </p:cNvPr>
          <p:cNvSpPr/>
          <p:nvPr/>
        </p:nvSpPr>
        <p:spPr>
          <a:xfrm>
            <a:off x="4286088" y="3275971"/>
            <a:ext cx="1146946"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优化后退货率</a:t>
            </a:r>
            <a:endParaRPr kumimoji="1" lang="en-US" altLang="zh-CN" sz="1200" dirty="0">
              <a:solidFill>
                <a:srgbClr val="006499"/>
              </a:solidFill>
            </a:endParaRPr>
          </a:p>
          <a:p>
            <a:pPr algn="ctr"/>
            <a:r>
              <a:rPr kumimoji="1" lang="en-US" altLang="zh-CN" sz="1200" dirty="0">
                <a:solidFill>
                  <a:srgbClr val="006499"/>
                </a:solidFill>
              </a:rPr>
              <a:t>31%</a:t>
            </a:r>
            <a:endParaRPr kumimoji="1" lang="zh-CN" altLang="en-US" sz="1200" dirty="0">
              <a:solidFill>
                <a:srgbClr val="006499"/>
              </a:solidFill>
            </a:endParaRPr>
          </a:p>
        </p:txBody>
      </p:sp>
      <p:sp>
        <p:nvSpPr>
          <p:cNvPr id="35" name="文本框 34">
            <a:extLst>
              <a:ext uri="{FF2B5EF4-FFF2-40B4-BE49-F238E27FC236}">
                <a16:creationId xmlns:a16="http://schemas.microsoft.com/office/drawing/2014/main" id="{612B1305-70C7-7DC3-E78B-34E202FE1E75}"/>
              </a:ext>
            </a:extLst>
          </p:cNvPr>
          <p:cNvSpPr txBox="1"/>
          <p:nvPr/>
        </p:nvSpPr>
        <p:spPr>
          <a:xfrm>
            <a:off x="2238938" y="2912538"/>
            <a:ext cx="3940728" cy="295978"/>
          </a:xfrm>
          <a:prstGeom prst="rect">
            <a:avLst/>
          </a:prstGeom>
          <a:noFill/>
        </p:spPr>
        <p:txBody>
          <a:bodyPr wrap="square">
            <a:spAutoFit/>
          </a:bodyPr>
          <a:lstStyle/>
          <a:p>
            <a:pPr indent="314960">
              <a:lnSpc>
                <a:spcPct val="150000"/>
              </a:lnSpc>
            </a:pPr>
            <a:r>
              <a:rPr lang="zh-CN" altLang="zh-CN" sz="1000" dirty="0">
                <a:latin typeface="微软雅黑" panose="020B0503020204020204" pitchFamily="34" charset="-122"/>
                <a:ea typeface="微软雅黑" panose="020B0503020204020204" pitchFamily="34" charset="-122"/>
              </a:rPr>
              <a:t>增加了一道总检</a:t>
            </a:r>
            <a:r>
              <a:rPr lang="en-US" altLang="zh-CN" sz="1000" dirty="0">
                <a:latin typeface="微软雅黑" panose="020B0503020204020204" pitchFamily="34" charset="-122"/>
                <a:ea typeface="微软雅黑" panose="020B0503020204020204" pitchFamily="34" charset="-122"/>
              </a:rPr>
              <a:t>2.57</a:t>
            </a:r>
            <a:r>
              <a:rPr lang="zh-CN" altLang="zh-CN" sz="1000" dirty="0">
                <a:latin typeface="微软雅黑" panose="020B0503020204020204" pitchFamily="34" charset="-122"/>
                <a:ea typeface="微软雅黑" panose="020B0503020204020204" pitchFamily="34" charset="-122"/>
              </a:rPr>
              <a:t>元，</a:t>
            </a:r>
            <a:r>
              <a:rPr lang="zh-CN" altLang="en-US" sz="1000" dirty="0">
                <a:latin typeface="微软雅黑" panose="020B0503020204020204" pitchFamily="34" charset="-122"/>
                <a:ea typeface="微软雅黑" panose="020B0503020204020204" pitchFamily="34" charset="-122"/>
              </a:rPr>
              <a:t>在销售端将产品质量波动提前告知</a:t>
            </a:r>
          </a:p>
        </p:txBody>
      </p:sp>
      <p:pic>
        <p:nvPicPr>
          <p:cNvPr id="38" name="图片 37">
            <a:extLst>
              <a:ext uri="{FF2B5EF4-FFF2-40B4-BE49-F238E27FC236}">
                <a16:creationId xmlns:a16="http://schemas.microsoft.com/office/drawing/2014/main" id="{58313FE5-1AE8-73F5-E511-3B84D2AE9AA7}"/>
              </a:ext>
            </a:extLst>
          </p:cNvPr>
          <p:cNvPicPr>
            <a:picLocks noChangeAspect="1"/>
          </p:cNvPicPr>
          <p:nvPr/>
        </p:nvPicPr>
        <p:blipFill>
          <a:blip r:embed="rId7"/>
          <a:stretch>
            <a:fillRect/>
          </a:stretch>
        </p:blipFill>
        <p:spPr>
          <a:xfrm>
            <a:off x="6093259" y="3020506"/>
            <a:ext cx="2462862" cy="1778734"/>
          </a:xfrm>
          <a:prstGeom prst="rect">
            <a:avLst/>
          </a:prstGeom>
        </p:spPr>
      </p:pic>
      <p:sp>
        <p:nvSpPr>
          <p:cNvPr id="40" name="文本框 39">
            <a:extLst>
              <a:ext uri="{FF2B5EF4-FFF2-40B4-BE49-F238E27FC236}">
                <a16:creationId xmlns:a16="http://schemas.microsoft.com/office/drawing/2014/main" id="{9CDF7FE4-D60B-4515-2A74-AE3A1D5A4143}"/>
              </a:ext>
            </a:extLst>
          </p:cNvPr>
          <p:cNvSpPr txBox="1"/>
          <p:nvPr/>
        </p:nvSpPr>
        <p:spPr>
          <a:xfrm>
            <a:off x="2552828" y="3720646"/>
            <a:ext cx="4698722" cy="1331968"/>
          </a:xfrm>
          <a:prstGeom prst="rect">
            <a:avLst/>
          </a:prstGeom>
        </p:spPr>
        <p:txBody>
          <a:bodyPr wrap="none" rtlCol="0">
            <a:spAutoFit/>
          </a:bodyPr>
          <a:lstStyle/>
          <a:p>
            <a:pPr>
              <a:lnSpc>
                <a:spcPct val="150000"/>
              </a:lnSpc>
            </a:pPr>
            <a:r>
              <a:rPr lang="zh-CN" altLang="en-US" sz="1100" dirty="0">
                <a:latin typeface="微软雅黑" panose="020B0503020204020204" pitchFamily="34" charset="-122"/>
                <a:ea typeface="微软雅黑" panose="020B0503020204020204" pitchFamily="34" charset="-122"/>
              </a:rPr>
              <a:t>预防成本（质检成本）增加</a:t>
            </a:r>
            <a:r>
              <a:rPr lang="en-US" altLang="zh-CN" sz="1100" dirty="0">
                <a:latin typeface="微软雅黑" panose="020B0503020204020204" pitchFamily="34" charset="-122"/>
                <a:ea typeface="微软雅黑" panose="020B0503020204020204" pitchFamily="34" charset="-122"/>
              </a:rPr>
              <a:t>8195.73</a:t>
            </a:r>
            <a:r>
              <a:rPr lang="zh-CN" altLang="en-US" sz="1100" dirty="0">
                <a:latin typeface="微软雅黑" panose="020B0503020204020204" pitchFamily="34" charset="-122"/>
                <a:ea typeface="微软雅黑" panose="020B0503020204020204" pitchFamily="34" charset="-122"/>
              </a:rPr>
              <a:t>元</a:t>
            </a:r>
            <a:endParaRPr lang="en-US" altLang="zh-CN" sz="1100" dirty="0">
              <a:latin typeface="微软雅黑" panose="020B0503020204020204" pitchFamily="34" charset="-122"/>
              <a:ea typeface="微软雅黑" panose="020B0503020204020204" pitchFamily="34" charset="-122"/>
            </a:endParaRPr>
          </a:p>
          <a:p>
            <a:pPr>
              <a:lnSpc>
                <a:spcPct val="150000"/>
              </a:lnSpc>
            </a:pPr>
            <a:r>
              <a:rPr lang="zh-CN" altLang="en-US" sz="1100" dirty="0">
                <a:latin typeface="微软雅黑" panose="020B0503020204020204" pitchFamily="34" charset="-122"/>
                <a:ea typeface="微软雅黑" panose="020B0503020204020204" pitchFamily="34" charset="-122"/>
              </a:rPr>
              <a:t>外部失败成本（退货成本）节省</a:t>
            </a:r>
            <a:r>
              <a:rPr lang="en-US" altLang="zh-CN" sz="1100" dirty="0">
                <a:latin typeface="微软雅黑" panose="020B0503020204020204" pitchFamily="34" charset="-122"/>
                <a:ea typeface="微软雅黑" panose="020B0503020204020204" pitchFamily="34" charset="-122"/>
              </a:rPr>
              <a:t>28548.88</a:t>
            </a:r>
            <a:r>
              <a:rPr lang="zh-CN" altLang="en-US" sz="1100" dirty="0">
                <a:latin typeface="微软雅黑" panose="020B0503020204020204" pitchFamily="34" charset="-122"/>
                <a:ea typeface="微软雅黑" panose="020B0503020204020204" pitchFamily="34" charset="-122"/>
              </a:rPr>
              <a:t>元</a:t>
            </a:r>
            <a:endParaRPr lang="en-US" altLang="zh-CN" sz="1100" dirty="0">
              <a:latin typeface="微软雅黑" panose="020B0503020204020204" pitchFamily="34" charset="-122"/>
              <a:ea typeface="微软雅黑" panose="020B0503020204020204" pitchFamily="34" charset="-122"/>
            </a:endParaRPr>
          </a:p>
          <a:p>
            <a:pPr>
              <a:lnSpc>
                <a:spcPct val="150000"/>
              </a:lnSpc>
            </a:pPr>
            <a:r>
              <a:rPr lang="zh-CN" altLang="en-US" sz="1100" dirty="0">
                <a:latin typeface="微软雅黑" panose="020B0503020204020204" pitchFamily="34" charset="-122"/>
                <a:ea typeface="微软雅黑" panose="020B0503020204020204" pitchFamily="34" charset="-122"/>
              </a:rPr>
              <a:t>质量总成本节省</a:t>
            </a:r>
            <a:r>
              <a:rPr lang="en-US" altLang="zh-CN" sz="1100" dirty="0">
                <a:latin typeface="微软雅黑" panose="020B0503020204020204" pitchFamily="34" charset="-122"/>
                <a:ea typeface="微软雅黑" panose="020B0503020204020204" pitchFamily="34" charset="-122"/>
              </a:rPr>
              <a:t>20353.15</a:t>
            </a:r>
            <a:r>
              <a:rPr lang="zh-CN" altLang="en-US" sz="1100" dirty="0">
                <a:latin typeface="微软雅黑" panose="020B0503020204020204" pitchFamily="34" charset="-122"/>
                <a:ea typeface="微软雅黑" panose="020B0503020204020204" pitchFamily="34" charset="-122"/>
              </a:rPr>
              <a:t>元</a:t>
            </a:r>
            <a:endParaRPr lang="en-US" altLang="zh-CN" sz="1100" dirty="0">
              <a:latin typeface="微软雅黑" panose="020B0503020204020204" pitchFamily="34" charset="-122"/>
              <a:ea typeface="微软雅黑" panose="020B0503020204020204" pitchFamily="34" charset="-122"/>
            </a:endParaRPr>
          </a:p>
          <a:p>
            <a:pPr>
              <a:lnSpc>
                <a:spcPct val="150000"/>
              </a:lnSpc>
            </a:pPr>
            <a:r>
              <a:rPr lang="zh-CN" altLang="en-US" sz="1100" dirty="0">
                <a:latin typeface="微软雅黑" panose="020B0503020204020204" pitchFamily="34" charset="-122"/>
                <a:ea typeface="微软雅黑" panose="020B0503020204020204" pitchFamily="34" charset="-122"/>
              </a:rPr>
              <a:t>△</a:t>
            </a:r>
            <a:r>
              <a:rPr lang="en" altLang="zh-CN" sz="1100" dirty="0">
                <a:latin typeface="微软雅黑" panose="020B0503020204020204" pitchFamily="34" charset="-122"/>
                <a:ea typeface="微软雅黑" panose="020B0503020204020204" pitchFamily="34" charset="-122"/>
              </a:rPr>
              <a:t>C1&lt;△C2</a:t>
            </a:r>
            <a:r>
              <a:rPr lang="zh-CN" altLang="e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投入的质检费</a:t>
            </a:r>
            <a:r>
              <a:rPr lang="en-US" altLang="zh-CN" sz="1100" dirty="0">
                <a:latin typeface="微软雅黑" panose="020B0503020204020204" pitchFamily="34" charset="-122"/>
                <a:ea typeface="微软雅黑" panose="020B0503020204020204" pitchFamily="34" charset="-122"/>
              </a:rPr>
              <a:t>&lt;</a:t>
            </a:r>
            <a:r>
              <a:rPr lang="zh-CN" altLang="en-US" sz="1100" dirty="0">
                <a:latin typeface="微软雅黑" panose="020B0503020204020204" pitchFamily="34" charset="-122"/>
                <a:ea typeface="微软雅黑" panose="020B0503020204020204" pitchFamily="34" charset="-122"/>
              </a:rPr>
              <a:t>节省下来的退货成本）</a:t>
            </a:r>
            <a:endParaRPr lang="en-US" altLang="zh-CN" sz="1100" dirty="0">
              <a:latin typeface="微软雅黑" panose="020B0503020204020204" pitchFamily="34" charset="-122"/>
              <a:ea typeface="微软雅黑" panose="020B0503020204020204" pitchFamily="34" charset="-122"/>
            </a:endParaRPr>
          </a:p>
          <a:p>
            <a:pPr>
              <a:lnSpc>
                <a:spcPct val="150000"/>
              </a:lnSpc>
            </a:pPr>
            <a:r>
              <a:rPr lang="zh-CN" altLang="en-US" sz="1100" dirty="0">
                <a:solidFill>
                  <a:srgbClr val="C00000"/>
                </a:solidFill>
                <a:latin typeface="微软雅黑" panose="020B0503020204020204" pitchFamily="34" charset="-122"/>
                <a:ea typeface="微软雅黑" panose="020B0503020204020204" pitchFamily="34" charset="-122"/>
              </a:rPr>
              <a:t>增加了预防成本，但是有效降低了退货成本，从而质量总成本得到了下降</a:t>
            </a:r>
          </a:p>
        </p:txBody>
      </p:sp>
    </p:spTree>
    <p:extLst>
      <p:ext uri="{BB962C8B-B14F-4D97-AF65-F5344CB8AC3E}">
        <p14:creationId xmlns:p14="http://schemas.microsoft.com/office/powerpoint/2010/main" val="980881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75CF3DF-503E-E68E-C9D6-1B46093F8D6A}"/>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55D78867-33D5-AE8D-AB58-FB4254E7FCCE}"/>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7" name="组合 6">
            <a:extLst>
              <a:ext uri="{FF2B5EF4-FFF2-40B4-BE49-F238E27FC236}">
                <a16:creationId xmlns:a16="http://schemas.microsoft.com/office/drawing/2014/main" id="{C36A590C-BCAC-1135-EE5B-B6B4433AF2B1}"/>
              </a:ext>
            </a:extLst>
          </p:cNvPr>
          <p:cNvGrpSpPr/>
          <p:nvPr/>
        </p:nvGrpSpPr>
        <p:grpSpPr>
          <a:xfrm>
            <a:off x="7131523" y="467116"/>
            <a:ext cx="648000" cy="89060"/>
            <a:chOff x="1977863" y="380438"/>
            <a:chExt cx="576000" cy="89060"/>
          </a:xfrm>
          <a:solidFill>
            <a:schemeClr val="accent1"/>
          </a:solidFill>
        </p:grpSpPr>
        <p:sp>
          <p:nvSpPr>
            <p:cNvPr id="12" name="矩形 11">
              <a:extLst>
                <a:ext uri="{FF2B5EF4-FFF2-40B4-BE49-F238E27FC236}">
                  <a16:creationId xmlns:a16="http://schemas.microsoft.com/office/drawing/2014/main" id="{5F55BB02-0053-7DBC-463E-F52DD706DE4A}"/>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3" name="等腰三角形 32">
              <a:extLst>
                <a:ext uri="{FF2B5EF4-FFF2-40B4-BE49-F238E27FC236}">
                  <a16:creationId xmlns:a16="http://schemas.microsoft.com/office/drawing/2014/main" id="{10EBEA20-6732-6759-EDD9-7B0CB3AC3227}"/>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14" name="文本框 13">
            <a:extLst>
              <a:ext uri="{FF2B5EF4-FFF2-40B4-BE49-F238E27FC236}">
                <a16:creationId xmlns:a16="http://schemas.microsoft.com/office/drawing/2014/main" id="{2B229B51-30AB-A280-4891-7E540C42D694}"/>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15" name="文本框 2">
            <a:extLst>
              <a:ext uri="{FF2B5EF4-FFF2-40B4-BE49-F238E27FC236}">
                <a16:creationId xmlns:a16="http://schemas.microsoft.com/office/drawing/2014/main" id="{DAF49B0A-5341-BF8B-A8F6-57C174B63CEA}"/>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16" name="文本框 15">
            <a:extLst>
              <a:ext uri="{FF2B5EF4-FFF2-40B4-BE49-F238E27FC236}">
                <a16:creationId xmlns:a16="http://schemas.microsoft.com/office/drawing/2014/main" id="{126BD4A0-6421-E278-A711-8628DCC53B6E}"/>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17" name="文本框 2">
            <a:extLst>
              <a:ext uri="{FF2B5EF4-FFF2-40B4-BE49-F238E27FC236}">
                <a16:creationId xmlns:a16="http://schemas.microsoft.com/office/drawing/2014/main" id="{BCE12A83-2FFE-0421-BAFC-A2A95E01AF62}"/>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18" name="文本框 17">
            <a:extLst>
              <a:ext uri="{FF2B5EF4-FFF2-40B4-BE49-F238E27FC236}">
                <a16:creationId xmlns:a16="http://schemas.microsoft.com/office/drawing/2014/main" id="{84C38457-4A53-5AEF-13B7-35FF6C4B4BE5}"/>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19" name="文本框 2">
            <a:extLst>
              <a:ext uri="{FF2B5EF4-FFF2-40B4-BE49-F238E27FC236}">
                <a16:creationId xmlns:a16="http://schemas.microsoft.com/office/drawing/2014/main" id="{AEAFD53B-DFF4-5FA1-08B0-BB87E9256732}"/>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20" name="文本框 19">
            <a:extLst>
              <a:ext uri="{FF2B5EF4-FFF2-40B4-BE49-F238E27FC236}">
                <a16:creationId xmlns:a16="http://schemas.microsoft.com/office/drawing/2014/main" id="{ECB0FDB2-5DEE-07EA-44D3-0FD2911EF421}"/>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21" name="组合 20">
            <a:extLst>
              <a:ext uri="{FF2B5EF4-FFF2-40B4-BE49-F238E27FC236}">
                <a16:creationId xmlns:a16="http://schemas.microsoft.com/office/drawing/2014/main" id="{2C85B5F0-396F-1F17-EEAB-2678236DD9AE}"/>
              </a:ext>
            </a:extLst>
          </p:cNvPr>
          <p:cNvGrpSpPr/>
          <p:nvPr/>
        </p:nvGrpSpPr>
        <p:grpSpPr>
          <a:xfrm>
            <a:off x="16270" y="-59055"/>
            <a:ext cx="1847850" cy="622300"/>
            <a:chOff x="0" y="-93"/>
            <a:chExt cx="2910" cy="980"/>
          </a:xfrm>
        </p:grpSpPr>
        <p:sp>
          <p:nvSpPr>
            <p:cNvPr id="22" name="矩形 21">
              <a:extLst>
                <a:ext uri="{FF2B5EF4-FFF2-40B4-BE49-F238E27FC236}">
                  <a16:creationId xmlns:a16="http://schemas.microsoft.com/office/drawing/2014/main" id="{0848A3F0-1CC4-C68C-E751-057573FC8AB0}"/>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23" name="组合 22">
              <a:extLst>
                <a:ext uri="{FF2B5EF4-FFF2-40B4-BE49-F238E27FC236}">
                  <a16:creationId xmlns:a16="http://schemas.microsoft.com/office/drawing/2014/main" id="{7EF5530E-D964-DE42-D96F-FD3687557CB5}"/>
                </a:ext>
              </a:extLst>
            </p:cNvPr>
            <p:cNvGrpSpPr/>
            <p:nvPr/>
          </p:nvGrpSpPr>
          <p:grpSpPr>
            <a:xfrm>
              <a:off x="170" y="-93"/>
              <a:ext cx="2740" cy="980"/>
              <a:chOff x="170" y="-93"/>
              <a:chExt cx="2740" cy="980"/>
            </a:xfrm>
          </p:grpSpPr>
          <p:pic>
            <p:nvPicPr>
              <p:cNvPr id="24" name="图片 23" descr="1">
                <a:extLst>
                  <a:ext uri="{FF2B5EF4-FFF2-40B4-BE49-F238E27FC236}">
                    <a16:creationId xmlns:a16="http://schemas.microsoft.com/office/drawing/2014/main" id="{9F27F348-2558-B61C-BBDE-712AE9B36AC0}"/>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25" name="图片 24">
                <a:extLst>
                  <a:ext uri="{FF2B5EF4-FFF2-40B4-BE49-F238E27FC236}">
                    <a16:creationId xmlns:a16="http://schemas.microsoft.com/office/drawing/2014/main" id="{4B5135EF-07FE-5E94-47E3-D7FB07A987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29" name="TextBox 30">
            <a:extLst>
              <a:ext uri="{FF2B5EF4-FFF2-40B4-BE49-F238E27FC236}">
                <a16:creationId xmlns:a16="http://schemas.microsoft.com/office/drawing/2014/main" id="{B6B77F73-AD6E-6AA9-5AA9-53A166C9EC62}"/>
              </a:ext>
            </a:extLst>
          </p:cNvPr>
          <p:cNvSpPr txBox="1"/>
          <p:nvPr/>
        </p:nvSpPr>
        <p:spPr>
          <a:xfrm>
            <a:off x="552805" y="704676"/>
            <a:ext cx="2327881" cy="338554"/>
          </a:xfrm>
          <a:prstGeom prst="rect">
            <a:avLst/>
          </a:prstGeom>
          <a:noFill/>
        </p:spPr>
        <p:txBody>
          <a:bodyPr wrap="none" rtlCol="0">
            <a:spAutoFit/>
          </a:bodyPr>
          <a:lstStyle/>
          <a:p>
            <a:r>
              <a:rPr lang="en" altLang="zh-CN" sz="1600" b="1" dirty="0">
                <a:solidFill>
                  <a:schemeClr val="tx1">
                    <a:lumMod val="75000"/>
                    <a:lumOff val="25000"/>
                  </a:schemeClr>
                </a:solidFill>
                <a:latin typeface="微软雅黑" panose="020B0503020204020204" pitchFamily="34" charset="-122"/>
                <a:ea typeface="微软雅黑" panose="020B0503020204020204" pitchFamily="34" charset="-122"/>
              </a:rPr>
              <a:t>LS</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公司降低退货率对策 </a:t>
            </a:r>
          </a:p>
        </p:txBody>
      </p:sp>
      <p:sp>
        <p:nvSpPr>
          <p:cNvPr id="32" name="文本框 31">
            <a:extLst>
              <a:ext uri="{FF2B5EF4-FFF2-40B4-BE49-F238E27FC236}">
                <a16:creationId xmlns:a16="http://schemas.microsoft.com/office/drawing/2014/main" id="{2A3C8D7D-F669-6C06-096C-6DFE496AFA1F}"/>
              </a:ext>
            </a:extLst>
          </p:cNvPr>
          <p:cNvSpPr txBox="1"/>
          <p:nvPr/>
        </p:nvSpPr>
        <p:spPr>
          <a:xfrm>
            <a:off x="530888" y="1126468"/>
            <a:ext cx="6968080" cy="523220"/>
          </a:xfrm>
          <a:prstGeom prst="rect">
            <a:avLst/>
          </a:prstGeom>
          <a:noFill/>
        </p:spPr>
        <p:txBody>
          <a:bodyPr wrap="square">
            <a:spAutoFit/>
          </a:bodyPr>
          <a:lstStyle/>
          <a:p>
            <a:r>
              <a:rPr kumimoji="1" lang="zh-CN" altLang="zh-CN" sz="1400" dirty="0">
                <a:latin typeface="+mj-ea"/>
                <a:ea typeface="+mj-ea"/>
              </a:rPr>
              <a:t>针对诊断出的供应链断点与演算得知成本流失的真实数据 </a:t>
            </a:r>
            <a:endParaRPr kumimoji="1" lang="en-US" altLang="zh-CN" sz="1400" dirty="0">
              <a:latin typeface="+mj-ea"/>
              <a:ea typeface="+mj-ea"/>
            </a:endParaRPr>
          </a:p>
          <a:p>
            <a:r>
              <a:rPr kumimoji="1" lang="zh-CN" altLang="zh-CN" sz="1400" dirty="0">
                <a:latin typeface="+mj-ea"/>
                <a:ea typeface="+mj-ea"/>
              </a:rPr>
              <a:t>提出从销售端预期管理与生产端标准重构进行系统性优化策略。 </a:t>
            </a:r>
            <a:endParaRPr kumimoji="1" lang="zh-CN" altLang="en-US" sz="1400" dirty="0">
              <a:latin typeface="+mj-ea"/>
              <a:ea typeface="+mj-ea"/>
            </a:endParaRPr>
          </a:p>
        </p:txBody>
      </p:sp>
      <p:sp>
        <p:nvSpPr>
          <p:cNvPr id="76" name="圆角矩形 75">
            <a:extLst>
              <a:ext uri="{FF2B5EF4-FFF2-40B4-BE49-F238E27FC236}">
                <a16:creationId xmlns:a16="http://schemas.microsoft.com/office/drawing/2014/main" id="{7CECA5C6-DDA1-6B1B-FE38-2D7886DC6F20}"/>
              </a:ext>
            </a:extLst>
          </p:cNvPr>
          <p:cNvSpPr/>
          <p:nvPr/>
        </p:nvSpPr>
        <p:spPr>
          <a:xfrm>
            <a:off x="581098" y="1841706"/>
            <a:ext cx="1488089" cy="426036"/>
          </a:xfrm>
          <a:prstGeom prst="roundRect">
            <a:avLst/>
          </a:prstGeom>
          <a:gradFill flip="none" rotWithShape="1">
            <a:gsLst>
              <a:gs pos="0">
                <a:schemeClr val="accent3">
                  <a:lumMod val="60000"/>
                  <a:lumOff val="40000"/>
                </a:schemeClr>
              </a:gs>
              <a:gs pos="50000">
                <a:schemeClr val="accent3">
                  <a:lumMod val="40000"/>
                  <a:lumOff val="60000"/>
                </a:schemeClr>
              </a:gs>
              <a:gs pos="100000">
                <a:srgbClr val="FFFFFD"/>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65000"/>
                    <a:lumOff val="35000"/>
                  </a:schemeClr>
                </a:solidFill>
              </a:rPr>
              <a:t>面料供应商导致的面料品质参差</a:t>
            </a:r>
          </a:p>
        </p:txBody>
      </p:sp>
      <p:sp>
        <p:nvSpPr>
          <p:cNvPr id="77" name="圆角矩形 76">
            <a:extLst>
              <a:ext uri="{FF2B5EF4-FFF2-40B4-BE49-F238E27FC236}">
                <a16:creationId xmlns:a16="http://schemas.microsoft.com/office/drawing/2014/main" id="{151EE7F6-DF3E-817C-2EE3-9BD619FD0C8F}"/>
              </a:ext>
            </a:extLst>
          </p:cNvPr>
          <p:cNvSpPr/>
          <p:nvPr/>
        </p:nvSpPr>
        <p:spPr>
          <a:xfrm>
            <a:off x="2304086" y="1841706"/>
            <a:ext cx="1488089" cy="426036"/>
          </a:xfrm>
          <a:prstGeom prst="roundRect">
            <a:avLst/>
          </a:prstGeom>
          <a:gradFill flip="none" rotWithShape="1">
            <a:gsLst>
              <a:gs pos="0">
                <a:schemeClr val="accent3">
                  <a:lumMod val="60000"/>
                  <a:lumOff val="40000"/>
                </a:schemeClr>
              </a:gs>
              <a:gs pos="50000">
                <a:schemeClr val="accent3">
                  <a:lumMod val="40000"/>
                  <a:lumOff val="60000"/>
                </a:schemeClr>
              </a:gs>
              <a:gs pos="100000">
                <a:srgbClr val="FFFFFD"/>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65000"/>
                    <a:lumOff val="35000"/>
                  </a:schemeClr>
                </a:solidFill>
              </a:rPr>
              <a:t>面料在熨烫过程中平整度变化</a:t>
            </a:r>
          </a:p>
        </p:txBody>
      </p:sp>
      <p:sp>
        <p:nvSpPr>
          <p:cNvPr id="78" name="圆角矩形 77">
            <a:extLst>
              <a:ext uri="{FF2B5EF4-FFF2-40B4-BE49-F238E27FC236}">
                <a16:creationId xmlns:a16="http://schemas.microsoft.com/office/drawing/2014/main" id="{2870DE0D-463D-8C19-7285-66120F102920}"/>
              </a:ext>
            </a:extLst>
          </p:cNvPr>
          <p:cNvSpPr/>
          <p:nvPr/>
        </p:nvSpPr>
        <p:spPr>
          <a:xfrm>
            <a:off x="4027074" y="1841706"/>
            <a:ext cx="1488089" cy="426036"/>
          </a:xfrm>
          <a:prstGeom prst="roundRect">
            <a:avLst/>
          </a:prstGeom>
          <a:gradFill flip="none" rotWithShape="1">
            <a:gsLst>
              <a:gs pos="0">
                <a:schemeClr val="accent3">
                  <a:lumMod val="60000"/>
                  <a:lumOff val="40000"/>
                </a:schemeClr>
              </a:gs>
              <a:gs pos="50000">
                <a:schemeClr val="accent3">
                  <a:lumMod val="40000"/>
                  <a:lumOff val="60000"/>
                </a:schemeClr>
              </a:gs>
              <a:gs pos="100000">
                <a:srgbClr val="FFFFFD"/>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65000"/>
                    <a:lumOff val="35000"/>
                  </a:schemeClr>
                </a:solidFill>
              </a:rPr>
              <a:t>样衣工艺逻辑简化导致版型偏差</a:t>
            </a:r>
          </a:p>
        </p:txBody>
      </p:sp>
      <p:sp>
        <p:nvSpPr>
          <p:cNvPr id="81" name="圆角矩形 80">
            <a:extLst>
              <a:ext uri="{FF2B5EF4-FFF2-40B4-BE49-F238E27FC236}">
                <a16:creationId xmlns:a16="http://schemas.microsoft.com/office/drawing/2014/main" id="{E8A475F7-BDD1-9BA8-64FB-4B05BE6064B6}"/>
              </a:ext>
            </a:extLst>
          </p:cNvPr>
          <p:cNvSpPr/>
          <p:nvPr/>
        </p:nvSpPr>
        <p:spPr>
          <a:xfrm>
            <a:off x="5750062" y="1841706"/>
            <a:ext cx="1488089" cy="426036"/>
          </a:xfrm>
          <a:prstGeom prst="roundRect">
            <a:avLst/>
          </a:prstGeom>
          <a:gradFill flip="none" rotWithShape="1">
            <a:gsLst>
              <a:gs pos="0">
                <a:schemeClr val="accent3">
                  <a:lumMod val="60000"/>
                  <a:lumOff val="40000"/>
                </a:schemeClr>
              </a:gs>
              <a:gs pos="50000">
                <a:schemeClr val="accent3">
                  <a:lumMod val="40000"/>
                  <a:lumOff val="60000"/>
                </a:schemeClr>
              </a:gs>
              <a:gs pos="100000">
                <a:srgbClr val="FFFFFD"/>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65000"/>
                    <a:lumOff val="35000"/>
                  </a:schemeClr>
                </a:solidFill>
              </a:rPr>
              <a:t>缝制工艺</a:t>
            </a:r>
            <a:br>
              <a:rPr kumimoji="1" lang="zh-CN" altLang="en-US" sz="1200" dirty="0">
                <a:solidFill>
                  <a:schemeClr val="tx1">
                    <a:lumMod val="65000"/>
                    <a:lumOff val="35000"/>
                  </a:schemeClr>
                </a:solidFill>
              </a:rPr>
            </a:br>
            <a:r>
              <a:rPr kumimoji="1" lang="zh-CN" altLang="en-US" sz="1200" dirty="0">
                <a:solidFill>
                  <a:schemeClr val="tx1">
                    <a:lumMod val="65000"/>
                    <a:lumOff val="35000"/>
                  </a:schemeClr>
                </a:solidFill>
              </a:rPr>
              <a:t>精细度缺陷</a:t>
            </a:r>
          </a:p>
        </p:txBody>
      </p:sp>
      <p:sp>
        <p:nvSpPr>
          <p:cNvPr id="82" name="圆角矩形 81">
            <a:extLst>
              <a:ext uri="{FF2B5EF4-FFF2-40B4-BE49-F238E27FC236}">
                <a16:creationId xmlns:a16="http://schemas.microsoft.com/office/drawing/2014/main" id="{A3E79C8C-337F-61BF-3904-209851C73BA2}"/>
              </a:ext>
            </a:extLst>
          </p:cNvPr>
          <p:cNvSpPr/>
          <p:nvPr/>
        </p:nvSpPr>
        <p:spPr>
          <a:xfrm>
            <a:off x="7473050" y="1841706"/>
            <a:ext cx="1488089" cy="426036"/>
          </a:xfrm>
          <a:prstGeom prst="roundRect">
            <a:avLst/>
          </a:prstGeom>
          <a:gradFill flip="none" rotWithShape="1">
            <a:gsLst>
              <a:gs pos="0">
                <a:schemeClr val="accent3">
                  <a:lumMod val="60000"/>
                  <a:lumOff val="40000"/>
                </a:schemeClr>
              </a:gs>
              <a:gs pos="50000">
                <a:schemeClr val="accent3">
                  <a:lumMod val="40000"/>
                  <a:lumOff val="60000"/>
                </a:schemeClr>
              </a:gs>
              <a:gs pos="100000">
                <a:srgbClr val="FFFFFD"/>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lumMod val="65000"/>
                    <a:lumOff val="35000"/>
                  </a:schemeClr>
                </a:solidFill>
              </a:rPr>
              <a:t>标识合规性缺失</a:t>
            </a:r>
          </a:p>
          <a:p>
            <a:pPr algn="ctr"/>
            <a:r>
              <a:rPr kumimoji="1" lang="zh-CN" altLang="en-US" sz="1200" dirty="0">
                <a:solidFill>
                  <a:schemeClr val="tx1">
                    <a:lumMod val="65000"/>
                    <a:lumOff val="35000"/>
                  </a:schemeClr>
                </a:solidFill>
              </a:rPr>
              <a:t>合格证错误</a:t>
            </a:r>
          </a:p>
        </p:txBody>
      </p:sp>
      <p:sp>
        <p:nvSpPr>
          <p:cNvPr id="83" name="文本框 82">
            <a:extLst>
              <a:ext uri="{FF2B5EF4-FFF2-40B4-BE49-F238E27FC236}">
                <a16:creationId xmlns:a16="http://schemas.microsoft.com/office/drawing/2014/main" id="{003B497B-D33B-A725-A360-0986F1B5F6CB}"/>
              </a:ext>
            </a:extLst>
          </p:cNvPr>
          <p:cNvSpPr txBox="1"/>
          <p:nvPr/>
        </p:nvSpPr>
        <p:spPr>
          <a:xfrm>
            <a:off x="22620" y="1916224"/>
            <a:ext cx="492443"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断点</a:t>
            </a:r>
          </a:p>
        </p:txBody>
      </p:sp>
      <p:sp>
        <p:nvSpPr>
          <p:cNvPr id="84" name="圆角矩形 83">
            <a:extLst>
              <a:ext uri="{FF2B5EF4-FFF2-40B4-BE49-F238E27FC236}">
                <a16:creationId xmlns:a16="http://schemas.microsoft.com/office/drawing/2014/main" id="{3085C2C5-1530-E693-91DB-CF748E1B5D33}"/>
              </a:ext>
            </a:extLst>
          </p:cNvPr>
          <p:cNvSpPr/>
          <p:nvPr/>
        </p:nvSpPr>
        <p:spPr>
          <a:xfrm>
            <a:off x="564851" y="2500779"/>
            <a:ext cx="1504335"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在商品详情提前说明，采用限量营销</a:t>
            </a:r>
          </a:p>
        </p:txBody>
      </p:sp>
      <p:sp>
        <p:nvSpPr>
          <p:cNvPr id="85" name="文本框 84">
            <a:extLst>
              <a:ext uri="{FF2B5EF4-FFF2-40B4-BE49-F238E27FC236}">
                <a16:creationId xmlns:a16="http://schemas.microsoft.com/office/drawing/2014/main" id="{7C721DE6-9F87-FF20-CB62-2399C19B600E}"/>
              </a:ext>
            </a:extLst>
          </p:cNvPr>
          <p:cNvSpPr txBox="1"/>
          <p:nvPr/>
        </p:nvSpPr>
        <p:spPr>
          <a:xfrm>
            <a:off x="109330" y="2577134"/>
            <a:ext cx="184731" cy="369332"/>
          </a:xfrm>
          <a:prstGeom prst="rect">
            <a:avLst/>
          </a:prstGeom>
          <a:noFill/>
        </p:spPr>
        <p:txBody>
          <a:bodyPr wrap="none" rtlCol="0">
            <a:spAutoFit/>
          </a:bodyPr>
          <a:lstStyle/>
          <a:p>
            <a:endParaRPr kumimoji="1" lang="zh-CN" altLang="en-US" dirty="0"/>
          </a:p>
        </p:txBody>
      </p:sp>
      <p:sp>
        <p:nvSpPr>
          <p:cNvPr id="86" name="文本框 85">
            <a:extLst>
              <a:ext uri="{FF2B5EF4-FFF2-40B4-BE49-F238E27FC236}">
                <a16:creationId xmlns:a16="http://schemas.microsoft.com/office/drawing/2014/main" id="{5E406628-E016-0153-8100-53E721B41EF6}"/>
              </a:ext>
            </a:extLst>
          </p:cNvPr>
          <p:cNvSpPr txBox="1"/>
          <p:nvPr/>
        </p:nvSpPr>
        <p:spPr>
          <a:xfrm>
            <a:off x="22620" y="2577134"/>
            <a:ext cx="492443"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销售</a:t>
            </a:r>
          </a:p>
        </p:txBody>
      </p:sp>
      <p:sp>
        <p:nvSpPr>
          <p:cNvPr id="87" name="文本框 86">
            <a:extLst>
              <a:ext uri="{FF2B5EF4-FFF2-40B4-BE49-F238E27FC236}">
                <a16:creationId xmlns:a16="http://schemas.microsoft.com/office/drawing/2014/main" id="{03CD2DE2-927F-D643-6778-C4D1C671757B}"/>
              </a:ext>
            </a:extLst>
          </p:cNvPr>
          <p:cNvSpPr txBox="1"/>
          <p:nvPr/>
        </p:nvSpPr>
        <p:spPr>
          <a:xfrm>
            <a:off x="22620" y="3191877"/>
            <a:ext cx="492443"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标准</a:t>
            </a:r>
          </a:p>
        </p:txBody>
      </p:sp>
      <p:sp>
        <p:nvSpPr>
          <p:cNvPr id="88" name="文本框 87">
            <a:extLst>
              <a:ext uri="{FF2B5EF4-FFF2-40B4-BE49-F238E27FC236}">
                <a16:creationId xmlns:a16="http://schemas.microsoft.com/office/drawing/2014/main" id="{70C524D4-5ABD-84F7-4DE6-D94080FECE58}"/>
              </a:ext>
            </a:extLst>
          </p:cNvPr>
          <p:cNvSpPr txBox="1"/>
          <p:nvPr/>
        </p:nvSpPr>
        <p:spPr>
          <a:xfrm>
            <a:off x="22620" y="3852787"/>
            <a:ext cx="492443"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生产</a:t>
            </a:r>
          </a:p>
        </p:txBody>
      </p:sp>
      <p:sp>
        <p:nvSpPr>
          <p:cNvPr id="90" name="圆角矩形 89">
            <a:extLst>
              <a:ext uri="{FF2B5EF4-FFF2-40B4-BE49-F238E27FC236}">
                <a16:creationId xmlns:a16="http://schemas.microsoft.com/office/drawing/2014/main" id="{3A38C63D-5D86-E924-1D5C-FE3492A36406}"/>
              </a:ext>
            </a:extLst>
          </p:cNvPr>
          <p:cNvSpPr/>
          <p:nvPr/>
        </p:nvSpPr>
        <p:spPr>
          <a:xfrm>
            <a:off x="564851" y="3117358"/>
            <a:ext cx="1504335"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针对非标物料的</a:t>
            </a:r>
            <a:endParaRPr kumimoji="1" lang="en-US" altLang="zh-CN" sz="1200" dirty="0">
              <a:solidFill>
                <a:srgbClr val="006499"/>
              </a:solidFill>
            </a:endParaRPr>
          </a:p>
          <a:p>
            <a:pPr algn="ctr"/>
            <a:r>
              <a:rPr kumimoji="1" lang="zh-CN" altLang="en-US" sz="1200" dirty="0">
                <a:solidFill>
                  <a:srgbClr val="006499"/>
                </a:solidFill>
              </a:rPr>
              <a:t>面料检验流程</a:t>
            </a:r>
          </a:p>
        </p:txBody>
      </p:sp>
      <p:sp>
        <p:nvSpPr>
          <p:cNvPr id="91" name="圆角矩形 90">
            <a:extLst>
              <a:ext uri="{FF2B5EF4-FFF2-40B4-BE49-F238E27FC236}">
                <a16:creationId xmlns:a16="http://schemas.microsoft.com/office/drawing/2014/main" id="{C391796F-FEC2-66F4-199D-6B01940F668A}"/>
              </a:ext>
            </a:extLst>
          </p:cNvPr>
          <p:cNvSpPr/>
          <p:nvPr/>
        </p:nvSpPr>
        <p:spPr>
          <a:xfrm>
            <a:off x="4014928" y="3112265"/>
            <a:ext cx="1504335"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由头样制作</a:t>
            </a:r>
            <a:endParaRPr kumimoji="1" lang="en-US" altLang="zh-CN" sz="1200" dirty="0">
              <a:solidFill>
                <a:srgbClr val="006499"/>
              </a:solidFill>
            </a:endParaRPr>
          </a:p>
          <a:p>
            <a:pPr algn="ctr"/>
            <a:r>
              <a:rPr kumimoji="1" lang="zh-CN" altLang="en-US" sz="1200" dirty="0">
                <a:solidFill>
                  <a:srgbClr val="006499"/>
                </a:solidFill>
              </a:rPr>
              <a:t>确定缩水率</a:t>
            </a:r>
          </a:p>
        </p:txBody>
      </p:sp>
      <p:sp>
        <p:nvSpPr>
          <p:cNvPr id="92" name="圆角矩形 91">
            <a:extLst>
              <a:ext uri="{FF2B5EF4-FFF2-40B4-BE49-F238E27FC236}">
                <a16:creationId xmlns:a16="http://schemas.microsoft.com/office/drawing/2014/main" id="{E1FBCFE2-717C-9414-2049-1E7F3671BB92}"/>
              </a:ext>
            </a:extLst>
          </p:cNvPr>
          <p:cNvSpPr/>
          <p:nvPr/>
        </p:nvSpPr>
        <p:spPr>
          <a:xfrm>
            <a:off x="2287840" y="3117358"/>
            <a:ext cx="1504335"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针对特殊面料</a:t>
            </a:r>
            <a:endParaRPr kumimoji="1" lang="en-US" altLang="zh-CN" sz="1200" dirty="0">
              <a:solidFill>
                <a:srgbClr val="006499"/>
              </a:solidFill>
            </a:endParaRPr>
          </a:p>
          <a:p>
            <a:pPr algn="ctr"/>
            <a:r>
              <a:rPr kumimoji="1" lang="zh-CN" altLang="en-US" sz="1200" dirty="0">
                <a:solidFill>
                  <a:srgbClr val="006499"/>
                </a:solidFill>
              </a:rPr>
              <a:t>制定新整烫规范</a:t>
            </a:r>
          </a:p>
        </p:txBody>
      </p:sp>
      <p:sp>
        <p:nvSpPr>
          <p:cNvPr id="93" name="圆角矩形 92">
            <a:extLst>
              <a:ext uri="{FF2B5EF4-FFF2-40B4-BE49-F238E27FC236}">
                <a16:creationId xmlns:a16="http://schemas.microsoft.com/office/drawing/2014/main" id="{F585FAAC-289E-2D7B-9144-0D50524F72FA}"/>
              </a:ext>
            </a:extLst>
          </p:cNvPr>
          <p:cNvSpPr/>
          <p:nvPr/>
        </p:nvSpPr>
        <p:spPr>
          <a:xfrm>
            <a:off x="5746039" y="3778268"/>
            <a:ext cx="1504335"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取暗埋技术</a:t>
            </a:r>
            <a:endParaRPr kumimoji="1" lang="en-US" altLang="zh-CN" sz="1200" dirty="0">
              <a:solidFill>
                <a:srgbClr val="006499"/>
              </a:solidFill>
            </a:endParaRPr>
          </a:p>
          <a:p>
            <a:pPr algn="ctr"/>
            <a:r>
              <a:rPr kumimoji="1" lang="zh-CN" altLang="en-US" sz="1200" dirty="0">
                <a:solidFill>
                  <a:srgbClr val="006499"/>
                </a:solidFill>
              </a:rPr>
              <a:t>进行隐藏线头</a:t>
            </a:r>
          </a:p>
        </p:txBody>
      </p:sp>
      <p:sp>
        <p:nvSpPr>
          <p:cNvPr id="94" name="圆角矩形 93">
            <a:extLst>
              <a:ext uri="{FF2B5EF4-FFF2-40B4-BE49-F238E27FC236}">
                <a16:creationId xmlns:a16="http://schemas.microsoft.com/office/drawing/2014/main" id="{0C57F2D8-3660-6425-A008-59911B9532CB}"/>
              </a:ext>
            </a:extLst>
          </p:cNvPr>
          <p:cNvSpPr/>
          <p:nvPr/>
        </p:nvSpPr>
        <p:spPr>
          <a:xfrm>
            <a:off x="7456804" y="3636576"/>
            <a:ext cx="1504335" cy="735428"/>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相关批次做</a:t>
            </a:r>
            <a:endParaRPr kumimoji="1" lang="en-US" altLang="zh-CN" sz="1200" dirty="0">
              <a:solidFill>
                <a:srgbClr val="006499"/>
              </a:solidFill>
            </a:endParaRPr>
          </a:p>
          <a:p>
            <a:pPr algn="ctr"/>
            <a:r>
              <a:rPr kumimoji="1" lang="zh-CN" altLang="en-US" sz="1200" dirty="0">
                <a:solidFill>
                  <a:srgbClr val="006499"/>
                </a:solidFill>
              </a:rPr>
              <a:t>理化指标检测</a:t>
            </a:r>
            <a:endParaRPr kumimoji="1" lang="en-US" altLang="zh-CN" sz="1200" dirty="0">
              <a:solidFill>
                <a:srgbClr val="006499"/>
              </a:solidFill>
            </a:endParaRPr>
          </a:p>
          <a:p>
            <a:pPr algn="ctr"/>
            <a:r>
              <a:rPr kumimoji="1" lang="zh-CN" altLang="en-US" sz="1200" dirty="0">
                <a:solidFill>
                  <a:srgbClr val="006499"/>
                </a:solidFill>
              </a:rPr>
              <a:t>报告随货附送</a:t>
            </a:r>
          </a:p>
        </p:txBody>
      </p:sp>
      <p:sp>
        <p:nvSpPr>
          <p:cNvPr id="95" name="圆角矩形 94">
            <a:extLst>
              <a:ext uri="{FF2B5EF4-FFF2-40B4-BE49-F238E27FC236}">
                <a16:creationId xmlns:a16="http://schemas.microsoft.com/office/drawing/2014/main" id="{63915427-4E2D-F4EB-1D85-6B85290CC815}"/>
              </a:ext>
            </a:extLst>
          </p:cNvPr>
          <p:cNvSpPr/>
          <p:nvPr/>
        </p:nvSpPr>
        <p:spPr>
          <a:xfrm>
            <a:off x="5734424" y="3117358"/>
            <a:ext cx="3226715"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车间多级质检与后道标准化作业</a:t>
            </a:r>
            <a:endParaRPr kumimoji="1" lang="en-US" altLang="zh-CN" sz="1200" dirty="0">
              <a:solidFill>
                <a:srgbClr val="006499"/>
              </a:solidFill>
            </a:endParaRPr>
          </a:p>
          <a:p>
            <a:pPr algn="ctr"/>
            <a:r>
              <a:rPr kumimoji="1" lang="zh-CN" altLang="en-US" sz="1200" dirty="0">
                <a:solidFill>
                  <a:srgbClr val="006499"/>
                </a:solidFill>
              </a:rPr>
              <a:t>高标准质检</a:t>
            </a:r>
            <a:r>
              <a:rPr kumimoji="1" lang="en" altLang="zh-CN" sz="1200" dirty="0">
                <a:solidFill>
                  <a:srgbClr val="006499"/>
                </a:solidFill>
              </a:rPr>
              <a:t>SOP</a:t>
            </a:r>
            <a:endParaRPr kumimoji="1" lang="zh-CN" altLang="en-US" sz="1200" dirty="0">
              <a:solidFill>
                <a:srgbClr val="006499"/>
              </a:solidFill>
            </a:endParaRPr>
          </a:p>
        </p:txBody>
      </p:sp>
      <p:sp>
        <p:nvSpPr>
          <p:cNvPr id="96" name="圆角矩形 95">
            <a:extLst>
              <a:ext uri="{FF2B5EF4-FFF2-40B4-BE49-F238E27FC236}">
                <a16:creationId xmlns:a16="http://schemas.microsoft.com/office/drawing/2014/main" id="{F198738C-7F59-56DF-B1FC-87C1BA7B1459}"/>
              </a:ext>
            </a:extLst>
          </p:cNvPr>
          <p:cNvSpPr/>
          <p:nvPr/>
        </p:nvSpPr>
        <p:spPr>
          <a:xfrm>
            <a:off x="2304086" y="2507254"/>
            <a:ext cx="6657053"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整体生产流程的“滚动式微库存”策略，准备现货提前上款，减轻生产压力</a:t>
            </a:r>
          </a:p>
        </p:txBody>
      </p:sp>
      <p:sp>
        <p:nvSpPr>
          <p:cNvPr id="97" name="文本框 96">
            <a:extLst>
              <a:ext uri="{FF2B5EF4-FFF2-40B4-BE49-F238E27FC236}">
                <a16:creationId xmlns:a16="http://schemas.microsoft.com/office/drawing/2014/main" id="{E9274D10-FBC6-7AA6-E3AB-4210F2FE603A}"/>
              </a:ext>
            </a:extLst>
          </p:cNvPr>
          <p:cNvSpPr txBox="1"/>
          <p:nvPr/>
        </p:nvSpPr>
        <p:spPr>
          <a:xfrm>
            <a:off x="605485" y="4506094"/>
            <a:ext cx="5141151" cy="307777"/>
          </a:xfrm>
          <a:prstGeom prst="rect">
            <a:avLst/>
          </a:prstGeom>
          <a:noFill/>
        </p:spPr>
        <p:txBody>
          <a:bodyPr wrap="none" rtlCol="0">
            <a:spAutoFit/>
          </a:bodyPr>
          <a:lstStyle/>
          <a:p>
            <a:r>
              <a:rPr kumimoji="1" lang="zh-CN" altLang="en-US" sz="1400" dirty="0">
                <a:latin typeface="+mj-ea"/>
                <a:ea typeface="+mj-ea"/>
              </a:rPr>
              <a:t>在制定新的标准</a:t>
            </a:r>
            <a:r>
              <a:rPr kumimoji="1" lang="en-US" altLang="zh-CN" sz="1400" dirty="0">
                <a:latin typeface="+mj-ea"/>
                <a:ea typeface="+mj-ea"/>
              </a:rPr>
              <a:t>sop</a:t>
            </a:r>
            <a:r>
              <a:rPr kumimoji="1" lang="zh-CN" altLang="en-US" sz="1400" dirty="0">
                <a:latin typeface="+mj-ea"/>
                <a:ea typeface="+mj-ea"/>
              </a:rPr>
              <a:t>后，对数据进行追踪。检验对策的可实施性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EF748-C747-F0BC-B511-CA3CA07B859A}"/>
            </a:ext>
          </a:extLst>
        </p:cNvPr>
        <p:cNvGrpSpPr/>
        <p:nvPr/>
      </p:nvGrpSpPr>
      <p:grpSpPr>
        <a:xfrm>
          <a:off x="0" y="0"/>
          <a:ext cx="0" cy="0"/>
          <a:chOff x="0" y="0"/>
          <a:chExt cx="0" cy="0"/>
        </a:xfrm>
      </p:grpSpPr>
      <p:sp>
        <p:nvSpPr>
          <p:cNvPr id="2" name="矩形 1">
            <a:extLst>
              <a:ext uri="{FF2B5EF4-FFF2-40B4-BE49-F238E27FC236}">
                <a16:creationId xmlns:a16="http://schemas.microsoft.com/office/drawing/2014/main" id="{16BAD807-B1D2-A55B-47D5-DB1F7B36126C}"/>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719A1242-A9ED-24C0-7642-B916BC5E8966}"/>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7" name="组合 6">
            <a:extLst>
              <a:ext uri="{FF2B5EF4-FFF2-40B4-BE49-F238E27FC236}">
                <a16:creationId xmlns:a16="http://schemas.microsoft.com/office/drawing/2014/main" id="{076F0B7E-2772-899B-F845-E34FA05B3021}"/>
              </a:ext>
            </a:extLst>
          </p:cNvPr>
          <p:cNvGrpSpPr/>
          <p:nvPr/>
        </p:nvGrpSpPr>
        <p:grpSpPr>
          <a:xfrm>
            <a:off x="7131523" y="467116"/>
            <a:ext cx="648000" cy="89060"/>
            <a:chOff x="1977863" y="380438"/>
            <a:chExt cx="576000" cy="89060"/>
          </a:xfrm>
          <a:solidFill>
            <a:schemeClr val="accent1"/>
          </a:solidFill>
        </p:grpSpPr>
        <p:sp>
          <p:nvSpPr>
            <p:cNvPr id="12" name="矩形 11">
              <a:extLst>
                <a:ext uri="{FF2B5EF4-FFF2-40B4-BE49-F238E27FC236}">
                  <a16:creationId xmlns:a16="http://schemas.microsoft.com/office/drawing/2014/main" id="{870A1297-2A9F-4578-7E6C-1D7964FA1EF7}"/>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3" name="等腰三角形 32">
              <a:extLst>
                <a:ext uri="{FF2B5EF4-FFF2-40B4-BE49-F238E27FC236}">
                  <a16:creationId xmlns:a16="http://schemas.microsoft.com/office/drawing/2014/main" id="{F8D7F8E1-3756-C582-069F-732C9F838612}"/>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14" name="文本框 13">
            <a:extLst>
              <a:ext uri="{FF2B5EF4-FFF2-40B4-BE49-F238E27FC236}">
                <a16:creationId xmlns:a16="http://schemas.microsoft.com/office/drawing/2014/main" id="{8E349E3B-A39E-9EB3-2A73-53D633244B75}"/>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15" name="文本框 2">
            <a:extLst>
              <a:ext uri="{FF2B5EF4-FFF2-40B4-BE49-F238E27FC236}">
                <a16:creationId xmlns:a16="http://schemas.microsoft.com/office/drawing/2014/main" id="{70C9B702-2356-676B-EC34-FE49FD95076A}"/>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16" name="文本框 15">
            <a:extLst>
              <a:ext uri="{FF2B5EF4-FFF2-40B4-BE49-F238E27FC236}">
                <a16:creationId xmlns:a16="http://schemas.microsoft.com/office/drawing/2014/main" id="{B4174AF1-2D30-2BC4-BEE4-2E245A38E737}"/>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17" name="文本框 2">
            <a:extLst>
              <a:ext uri="{FF2B5EF4-FFF2-40B4-BE49-F238E27FC236}">
                <a16:creationId xmlns:a16="http://schemas.microsoft.com/office/drawing/2014/main" id="{8EFC25CF-AC3B-B83C-DDA0-914765066D3E}"/>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18" name="文本框 17">
            <a:extLst>
              <a:ext uri="{FF2B5EF4-FFF2-40B4-BE49-F238E27FC236}">
                <a16:creationId xmlns:a16="http://schemas.microsoft.com/office/drawing/2014/main" id="{C6846BF1-9729-1C2C-9C14-7A4739C53C79}"/>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19" name="文本框 2">
            <a:extLst>
              <a:ext uri="{FF2B5EF4-FFF2-40B4-BE49-F238E27FC236}">
                <a16:creationId xmlns:a16="http://schemas.microsoft.com/office/drawing/2014/main" id="{812DFD69-FBC2-720F-54C2-CC8495FE9B18}"/>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20" name="文本框 19">
            <a:extLst>
              <a:ext uri="{FF2B5EF4-FFF2-40B4-BE49-F238E27FC236}">
                <a16:creationId xmlns:a16="http://schemas.microsoft.com/office/drawing/2014/main" id="{ED7D3A28-029D-9160-CD02-F8382AC953B5}"/>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21" name="组合 20">
            <a:extLst>
              <a:ext uri="{FF2B5EF4-FFF2-40B4-BE49-F238E27FC236}">
                <a16:creationId xmlns:a16="http://schemas.microsoft.com/office/drawing/2014/main" id="{2410C911-BABD-FB73-501B-CB7206C8AFD9}"/>
              </a:ext>
            </a:extLst>
          </p:cNvPr>
          <p:cNvGrpSpPr/>
          <p:nvPr/>
        </p:nvGrpSpPr>
        <p:grpSpPr>
          <a:xfrm>
            <a:off x="16270" y="-59055"/>
            <a:ext cx="1847850" cy="622300"/>
            <a:chOff x="0" y="-93"/>
            <a:chExt cx="2910" cy="980"/>
          </a:xfrm>
        </p:grpSpPr>
        <p:sp>
          <p:nvSpPr>
            <p:cNvPr id="22" name="矩形 21">
              <a:extLst>
                <a:ext uri="{FF2B5EF4-FFF2-40B4-BE49-F238E27FC236}">
                  <a16:creationId xmlns:a16="http://schemas.microsoft.com/office/drawing/2014/main" id="{EE5E0B86-1580-BA3A-BD2E-A00707047928}"/>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23" name="组合 22">
              <a:extLst>
                <a:ext uri="{FF2B5EF4-FFF2-40B4-BE49-F238E27FC236}">
                  <a16:creationId xmlns:a16="http://schemas.microsoft.com/office/drawing/2014/main" id="{EBC75C22-2EAD-E88B-E2D8-9C896AEE3D94}"/>
                </a:ext>
              </a:extLst>
            </p:cNvPr>
            <p:cNvGrpSpPr/>
            <p:nvPr/>
          </p:nvGrpSpPr>
          <p:grpSpPr>
            <a:xfrm>
              <a:off x="170" y="-93"/>
              <a:ext cx="2740" cy="980"/>
              <a:chOff x="170" y="-93"/>
              <a:chExt cx="2740" cy="980"/>
            </a:xfrm>
          </p:grpSpPr>
          <p:pic>
            <p:nvPicPr>
              <p:cNvPr id="24" name="图片 23" descr="1">
                <a:extLst>
                  <a:ext uri="{FF2B5EF4-FFF2-40B4-BE49-F238E27FC236}">
                    <a16:creationId xmlns:a16="http://schemas.microsoft.com/office/drawing/2014/main" id="{24E4A4FC-7A2B-A405-5F5A-FC4B11DC36AD}"/>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25" name="图片 24">
                <a:extLst>
                  <a:ext uri="{FF2B5EF4-FFF2-40B4-BE49-F238E27FC236}">
                    <a16:creationId xmlns:a16="http://schemas.microsoft.com/office/drawing/2014/main" id="{31B4419F-9B1F-92D3-28CF-2C00460D2E9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pic>
        <p:nvPicPr>
          <p:cNvPr id="26" name="图片 25">
            <a:extLst>
              <a:ext uri="{FF2B5EF4-FFF2-40B4-BE49-F238E27FC236}">
                <a16:creationId xmlns:a16="http://schemas.microsoft.com/office/drawing/2014/main" id="{5381A491-10E1-E170-0303-6CD0E384C98D}"/>
              </a:ext>
            </a:extLst>
          </p:cNvPr>
          <p:cNvPicPr>
            <a:picLocks noChangeAspect="1"/>
          </p:cNvPicPr>
          <p:nvPr/>
        </p:nvPicPr>
        <p:blipFill>
          <a:blip r:embed="rId5"/>
          <a:stretch>
            <a:fillRect/>
          </a:stretch>
        </p:blipFill>
        <p:spPr>
          <a:xfrm>
            <a:off x="397819" y="1380120"/>
            <a:ext cx="3886149" cy="3319419"/>
          </a:xfrm>
          <a:prstGeom prst="rect">
            <a:avLst/>
          </a:prstGeom>
        </p:spPr>
      </p:pic>
      <p:sp>
        <p:nvSpPr>
          <p:cNvPr id="28" name="文本框 27">
            <a:extLst>
              <a:ext uri="{FF2B5EF4-FFF2-40B4-BE49-F238E27FC236}">
                <a16:creationId xmlns:a16="http://schemas.microsoft.com/office/drawing/2014/main" id="{2963F8AD-29F5-D66D-6D58-BAD1B02205A8}"/>
              </a:ext>
            </a:extLst>
          </p:cNvPr>
          <p:cNvSpPr txBox="1"/>
          <p:nvPr/>
        </p:nvSpPr>
        <p:spPr>
          <a:xfrm>
            <a:off x="657833" y="1102486"/>
            <a:ext cx="3366120" cy="276999"/>
          </a:xfrm>
          <a:prstGeom prst="rect">
            <a:avLst/>
          </a:prstGeom>
          <a:noFill/>
        </p:spPr>
        <p:txBody>
          <a:bodyPr wrap="square">
            <a:spAutoFit/>
          </a:bodyPr>
          <a:lstStyle/>
          <a:p>
            <a:pPr algn="ctr"/>
            <a:r>
              <a:rPr lang="zh-CN" altLang="zh-CN" sz="1200" b="1" kern="100" dirty="0">
                <a:solidFill>
                  <a:srgbClr val="000000"/>
                </a:solidFill>
                <a:effectLst/>
                <a:latin typeface="+mn-ea"/>
                <a:cs typeface="Segoe UI Emoji" panose="020B0502040204020203" pitchFamily="34" charset="0"/>
              </a:rPr>
              <a:t>优化前后关键指标对比</a:t>
            </a:r>
            <a:r>
              <a:rPr lang="zh-CN" altLang="en-US" sz="1200" b="1" kern="100" dirty="0">
                <a:solidFill>
                  <a:srgbClr val="000000"/>
                </a:solidFill>
                <a:effectLst/>
                <a:latin typeface="+mn-ea"/>
                <a:cs typeface="Segoe UI Emoji" panose="020B0502040204020203" pitchFamily="34" charset="0"/>
              </a:rPr>
              <a:t>表</a:t>
            </a:r>
            <a:r>
              <a:rPr lang="zh-CN" altLang="zh-CN" sz="1200" dirty="0">
                <a:effectLst/>
                <a:latin typeface="+mn-ea"/>
              </a:rPr>
              <a:t> </a:t>
            </a:r>
            <a:endParaRPr lang="zh-CN" altLang="en-US" sz="1200" dirty="0">
              <a:latin typeface="+mn-ea"/>
            </a:endParaRPr>
          </a:p>
        </p:txBody>
      </p:sp>
      <p:sp>
        <p:nvSpPr>
          <p:cNvPr id="29" name="TextBox 30">
            <a:extLst>
              <a:ext uri="{FF2B5EF4-FFF2-40B4-BE49-F238E27FC236}">
                <a16:creationId xmlns:a16="http://schemas.microsoft.com/office/drawing/2014/main" id="{6FBDF829-79C0-442B-9F95-97AF4D748890}"/>
              </a:ext>
            </a:extLst>
          </p:cNvPr>
          <p:cNvSpPr txBox="1"/>
          <p:nvPr/>
        </p:nvSpPr>
        <p:spPr>
          <a:xfrm>
            <a:off x="552805" y="704676"/>
            <a:ext cx="1826141"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对策实施效果追踪</a:t>
            </a:r>
          </a:p>
        </p:txBody>
      </p:sp>
      <p:sp>
        <p:nvSpPr>
          <p:cNvPr id="33" name="文本框 32">
            <a:extLst>
              <a:ext uri="{FF2B5EF4-FFF2-40B4-BE49-F238E27FC236}">
                <a16:creationId xmlns:a16="http://schemas.microsoft.com/office/drawing/2014/main" id="{11624F8B-B837-9635-62CA-8A142D181FB4}"/>
              </a:ext>
            </a:extLst>
          </p:cNvPr>
          <p:cNvSpPr txBox="1"/>
          <p:nvPr/>
        </p:nvSpPr>
        <p:spPr>
          <a:xfrm>
            <a:off x="334087" y="4544131"/>
            <a:ext cx="4572000" cy="600164"/>
          </a:xfrm>
          <a:prstGeom prst="rect">
            <a:avLst/>
          </a:prstGeom>
          <a:noFill/>
        </p:spPr>
        <p:txBody>
          <a:bodyPr wrap="square">
            <a:spAutoFit/>
          </a:bodyPr>
          <a:lstStyle/>
          <a:p>
            <a:r>
              <a:rPr lang="zh-CN" altLang="zh-CN" sz="1100" dirty="0">
                <a:solidFill>
                  <a:srgbClr val="C00000"/>
                </a:solidFill>
                <a:latin typeface="微软雅黑" panose="020B0503020204020204" pitchFamily="34" charset="-122"/>
                <a:ea typeface="微软雅黑" panose="020B0503020204020204" pitchFamily="34" charset="-122"/>
              </a:rPr>
              <a:t>新增的预防与鉴定成本（</a:t>
            </a:r>
            <a:r>
              <a:rPr lang="en-US" altLang="zh-CN" sz="1100" dirty="0">
                <a:solidFill>
                  <a:srgbClr val="C00000"/>
                </a:solidFill>
                <a:latin typeface="微软雅黑" panose="020B0503020204020204" pitchFamily="34" charset="-122"/>
                <a:ea typeface="微软雅黑" panose="020B0503020204020204" pitchFamily="34" charset="-122"/>
              </a:rPr>
              <a:t>2.95</a:t>
            </a:r>
            <a:r>
              <a:rPr lang="zh-CN" altLang="zh-CN" sz="1100" dirty="0">
                <a:solidFill>
                  <a:srgbClr val="C00000"/>
                </a:solidFill>
                <a:latin typeface="微软雅黑" panose="020B0503020204020204" pitchFamily="34" charset="-122"/>
                <a:ea typeface="微软雅黑" panose="020B0503020204020204" pitchFamily="34" charset="-122"/>
              </a:rPr>
              <a:t>元</a:t>
            </a:r>
            <a:r>
              <a:rPr lang="en-US" altLang="zh-CN" sz="1100" dirty="0">
                <a:solidFill>
                  <a:srgbClr val="C00000"/>
                </a:solidFill>
                <a:latin typeface="微软雅黑" panose="020B0503020204020204" pitchFamily="34" charset="-122"/>
                <a:ea typeface="微软雅黑" panose="020B0503020204020204" pitchFamily="34" charset="-122"/>
              </a:rPr>
              <a:t>/</a:t>
            </a:r>
            <a:r>
              <a:rPr lang="zh-CN" altLang="zh-CN" sz="1100" dirty="0">
                <a:solidFill>
                  <a:srgbClr val="C00000"/>
                </a:solidFill>
                <a:latin typeface="微软雅黑" panose="020B0503020204020204" pitchFamily="34" charset="-122"/>
                <a:ea typeface="微软雅黑" panose="020B0503020204020204" pitchFamily="34" charset="-122"/>
              </a:rPr>
              <a:t>件）</a:t>
            </a:r>
            <a:r>
              <a:rPr lang="zh-CN" altLang="zh-CN" sz="1100" dirty="0">
                <a:latin typeface="微软雅黑" panose="020B0503020204020204" pitchFamily="34" charset="-122"/>
                <a:ea typeface="微软雅黑" panose="020B0503020204020204" pitchFamily="34" charset="-122"/>
              </a:rPr>
              <a:t>尚未被外部失败成本的节省完全覆盖。新增的预防与鉴定成本来源于对员工的培训落实了标准化</a:t>
            </a:r>
            <a:r>
              <a:rPr lang="en-US" altLang="zh-CN" sz="1100" dirty="0">
                <a:latin typeface="微软雅黑" panose="020B0503020204020204" pitchFamily="34" charset="-122"/>
                <a:ea typeface="微软雅黑" panose="020B0503020204020204" pitchFamily="34" charset="-122"/>
              </a:rPr>
              <a:t>SOP</a:t>
            </a:r>
            <a:r>
              <a:rPr lang="zh-CN" altLang="zh-CN" sz="1100" dirty="0">
                <a:latin typeface="微软雅黑" panose="020B0503020204020204" pitchFamily="34" charset="-122"/>
                <a:ea typeface="微软雅黑" panose="020B0503020204020204" pitchFamily="34" charset="-122"/>
              </a:rPr>
              <a:t>，和鼓励质检组进一步提高质检水平的奖金。 </a:t>
            </a:r>
            <a:endParaRPr lang="zh-CN" altLang="en-US" sz="1100" dirty="0">
              <a:latin typeface="微软雅黑" panose="020B0503020204020204" pitchFamily="34" charset="-122"/>
              <a:ea typeface="微软雅黑" panose="020B0503020204020204" pitchFamily="34" charset="-122"/>
            </a:endParaRPr>
          </a:p>
        </p:txBody>
      </p:sp>
      <p:pic>
        <p:nvPicPr>
          <p:cNvPr id="34" name="图片 33">
            <a:extLst>
              <a:ext uri="{FF2B5EF4-FFF2-40B4-BE49-F238E27FC236}">
                <a16:creationId xmlns:a16="http://schemas.microsoft.com/office/drawing/2014/main" id="{EE7CE61E-F707-DF13-DF98-877B2A75A5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8764" y="785670"/>
            <a:ext cx="4249924" cy="2813290"/>
          </a:xfrm>
          <a:prstGeom prst="rect">
            <a:avLst/>
          </a:prstGeom>
        </p:spPr>
      </p:pic>
      <p:sp>
        <p:nvSpPr>
          <p:cNvPr id="36" name="文本框 35">
            <a:extLst>
              <a:ext uri="{FF2B5EF4-FFF2-40B4-BE49-F238E27FC236}">
                <a16:creationId xmlns:a16="http://schemas.microsoft.com/office/drawing/2014/main" id="{BB85240A-F938-4CE5-D88A-A94B5C26F49C}"/>
              </a:ext>
            </a:extLst>
          </p:cNvPr>
          <p:cNvSpPr txBox="1"/>
          <p:nvPr/>
        </p:nvSpPr>
        <p:spPr>
          <a:xfrm>
            <a:off x="4880732" y="4691774"/>
            <a:ext cx="4101162" cy="430887"/>
          </a:xfrm>
          <a:prstGeom prst="rect">
            <a:avLst/>
          </a:prstGeom>
          <a:noFill/>
        </p:spPr>
        <p:txBody>
          <a:bodyPr wrap="square">
            <a:spAutoFit/>
          </a:bodyPr>
          <a:lstStyle/>
          <a:p>
            <a:r>
              <a:rPr lang="zh-CN" altLang="zh-CN" sz="1100" dirty="0">
                <a:latin typeface="微软雅黑" panose="020B0503020204020204" pitchFamily="34" charset="-122"/>
                <a:ea typeface="微软雅黑" panose="020B0503020204020204" pitchFamily="34" charset="-122"/>
              </a:rPr>
              <a:t>短期来看单件质检成本上升</a:t>
            </a:r>
            <a:r>
              <a:rPr lang="en-US" altLang="zh-CN" sz="1100" dirty="0">
                <a:latin typeface="微软雅黑" panose="020B0503020204020204" pitchFamily="34" charset="-122"/>
                <a:ea typeface="微软雅黑" panose="020B0503020204020204" pitchFamily="34" charset="-122"/>
              </a:rPr>
              <a:t>22%</a:t>
            </a:r>
            <a:r>
              <a:rPr lang="zh-CN" altLang="zh-CN" sz="1100" dirty="0">
                <a:latin typeface="微软雅黑" panose="020B0503020204020204" pitchFamily="34" charset="-122"/>
                <a:ea typeface="微软雅黑" panose="020B0503020204020204" pitchFamily="34" charset="-122"/>
              </a:rPr>
              <a:t>，且总成本升高，说明</a:t>
            </a:r>
            <a:r>
              <a:rPr lang="en-US" altLang="zh-CN" sz="1100" dirty="0">
                <a:latin typeface="微软雅黑" panose="020B0503020204020204" pitchFamily="34" charset="-122"/>
                <a:ea typeface="微软雅黑" panose="020B0503020204020204" pitchFamily="34" charset="-122"/>
              </a:rPr>
              <a:t>LS</a:t>
            </a:r>
            <a:r>
              <a:rPr lang="zh-CN" altLang="zh-CN" sz="1100" dirty="0">
                <a:solidFill>
                  <a:srgbClr val="C00000"/>
                </a:solidFill>
                <a:latin typeface="微软雅黑" panose="020B0503020204020204" pitchFamily="34" charset="-122"/>
                <a:ea typeface="微软雅黑" panose="020B0503020204020204" pitchFamily="34" charset="-122"/>
              </a:rPr>
              <a:t>已经超过了最佳平衡点再继续增加质检成本</a:t>
            </a:r>
            <a:r>
              <a:rPr lang="zh-CN" altLang="en-US" sz="1100" dirty="0">
                <a:solidFill>
                  <a:srgbClr val="C00000"/>
                </a:solidFill>
                <a:latin typeface="微软雅黑" panose="020B0503020204020204" pitchFamily="34" charset="-122"/>
                <a:ea typeface="微软雅黑" panose="020B0503020204020204" pitchFamily="34" charset="-122"/>
              </a:rPr>
              <a:t>。</a:t>
            </a:r>
          </a:p>
        </p:txBody>
      </p:sp>
      <p:sp>
        <p:nvSpPr>
          <p:cNvPr id="39" name="文本框 38">
            <a:extLst>
              <a:ext uri="{FF2B5EF4-FFF2-40B4-BE49-F238E27FC236}">
                <a16:creationId xmlns:a16="http://schemas.microsoft.com/office/drawing/2014/main" id="{C2067D04-6053-3CEC-BDC6-CB95ADDFD651}"/>
              </a:ext>
            </a:extLst>
          </p:cNvPr>
          <p:cNvSpPr txBox="1"/>
          <p:nvPr/>
        </p:nvSpPr>
        <p:spPr>
          <a:xfrm>
            <a:off x="4880732" y="3713171"/>
            <a:ext cx="4101162" cy="938719"/>
          </a:xfrm>
          <a:prstGeom prst="rect">
            <a:avLst/>
          </a:prstGeom>
          <a:noFill/>
        </p:spPr>
        <p:txBody>
          <a:bodyPr wrap="square">
            <a:spAutoFit/>
          </a:bodyPr>
          <a:lstStyle/>
          <a:p>
            <a:pPr indent="314960" algn="just"/>
            <a:r>
              <a:rPr lang="en-US" altLang="zh-CN" sz="1100" dirty="0">
                <a:latin typeface="微软雅黑" panose="020B0503020204020204" pitchFamily="34" charset="-122"/>
                <a:ea typeface="微软雅黑" panose="020B0503020204020204" pitchFamily="34" charset="-122"/>
              </a:rPr>
              <a:t>4</a:t>
            </a:r>
            <a:r>
              <a:rPr lang="zh-CN" altLang="en-US" sz="1100" dirty="0">
                <a:latin typeface="微软雅黑" panose="020B0503020204020204" pitchFamily="34" charset="-122"/>
                <a:ea typeface="微软雅黑" panose="020B0503020204020204" pitchFamily="34" charset="-122"/>
              </a:rPr>
              <a:t>月</a:t>
            </a:r>
            <a:r>
              <a:rPr lang="zh-CN" altLang="zh-CN" sz="1100" dirty="0">
                <a:latin typeface="微软雅黑" panose="020B0503020204020204" pitchFamily="34" charset="-122"/>
                <a:ea typeface="微软雅黑" panose="020B0503020204020204" pitchFamily="34" charset="-122"/>
              </a:rPr>
              <a:t>净出货大概有</a:t>
            </a:r>
            <a:r>
              <a:rPr lang="en-US" altLang="zh-CN" sz="1100" dirty="0">
                <a:latin typeface="微软雅黑" panose="020B0503020204020204" pitchFamily="34" charset="-122"/>
                <a:ea typeface="微软雅黑" panose="020B0503020204020204" pitchFamily="34" charset="-122"/>
              </a:rPr>
              <a:t>3500</a:t>
            </a:r>
            <a:r>
              <a:rPr lang="zh-CN" altLang="zh-CN" sz="1100" dirty="0">
                <a:latin typeface="微软雅黑" panose="020B0503020204020204" pitchFamily="34" charset="-122"/>
                <a:ea typeface="微软雅黑" panose="020B0503020204020204" pitchFamily="34" charset="-122"/>
              </a:rPr>
              <a:t>件，质检增加的</a:t>
            </a:r>
            <a:r>
              <a:rPr lang="en-US" altLang="zh-CN" sz="1100" dirty="0">
                <a:latin typeface="微软雅黑" panose="020B0503020204020204" pitchFamily="34" charset="-122"/>
                <a:ea typeface="微软雅黑" panose="020B0503020204020204" pitchFamily="34" charset="-122"/>
              </a:rPr>
              <a:t>△C1</a:t>
            </a:r>
            <a:r>
              <a:rPr lang="zh-CN" altLang="zh-CN" sz="1100" dirty="0">
                <a:latin typeface="微软雅黑" panose="020B0503020204020204" pitchFamily="34" charset="-122"/>
                <a:ea typeface="微软雅黑" panose="020B0503020204020204" pitchFamily="34" charset="-122"/>
              </a:rPr>
              <a:t>成本为</a:t>
            </a:r>
            <a:r>
              <a:rPr lang="en-US" altLang="zh-CN" sz="1100" dirty="0">
                <a:solidFill>
                  <a:srgbClr val="C00000"/>
                </a:solidFill>
                <a:latin typeface="微软雅黑" panose="020B0503020204020204" pitchFamily="34" charset="-122"/>
                <a:ea typeface="微软雅黑" panose="020B0503020204020204" pitchFamily="34" charset="-122"/>
              </a:rPr>
              <a:t>10325</a:t>
            </a:r>
            <a:r>
              <a:rPr lang="zh-CN" altLang="zh-CN" sz="1100" dirty="0">
                <a:latin typeface="微软雅黑" panose="020B0503020204020204" pitchFamily="34" charset="-122"/>
                <a:ea typeface="微软雅黑" panose="020B0503020204020204" pitchFamily="34" charset="-122"/>
              </a:rPr>
              <a:t>元。</a:t>
            </a:r>
            <a:endParaRPr lang="en-US" altLang="zh-CN" sz="1100" dirty="0">
              <a:latin typeface="微软雅黑" panose="020B0503020204020204" pitchFamily="34" charset="-122"/>
              <a:ea typeface="微软雅黑" panose="020B0503020204020204" pitchFamily="34" charset="-122"/>
            </a:endParaRPr>
          </a:p>
          <a:p>
            <a:pPr indent="314960" algn="just"/>
            <a:endParaRPr lang="zh-CN" altLang="zh-CN" sz="1100" dirty="0">
              <a:latin typeface="微软雅黑" panose="020B0503020204020204" pitchFamily="34" charset="-122"/>
              <a:ea typeface="微软雅黑" panose="020B0503020204020204" pitchFamily="34" charset="-122"/>
            </a:endParaRPr>
          </a:p>
          <a:p>
            <a:pPr indent="314960" algn="just"/>
            <a:r>
              <a:rPr lang="zh-CN" altLang="zh-CN" sz="1100" dirty="0">
                <a:latin typeface="微软雅黑" panose="020B0503020204020204" pitchFamily="34" charset="-122"/>
                <a:ea typeface="微软雅黑" panose="020B0503020204020204" pitchFamily="34" charset="-122"/>
              </a:rPr>
              <a:t>退货一件的显性成本为</a:t>
            </a:r>
            <a:r>
              <a:rPr lang="en-US" altLang="zh-CN" sz="1100" dirty="0">
                <a:latin typeface="微软雅黑" panose="020B0503020204020204" pitchFamily="34" charset="-122"/>
                <a:ea typeface="微软雅黑" panose="020B0503020204020204" pitchFamily="34" charset="-122"/>
              </a:rPr>
              <a:t>18.27</a:t>
            </a:r>
            <a:r>
              <a:rPr lang="zh-CN" altLang="zh-CN" sz="1100" dirty="0">
                <a:latin typeface="微软雅黑" panose="020B0503020204020204" pitchFamily="34" charset="-122"/>
                <a:ea typeface="微软雅黑" panose="020B0503020204020204" pitchFamily="34" charset="-122"/>
              </a:rPr>
              <a:t>元（仅含包材、物流、人工）。本次按显性成本计算，减少退货件数为</a:t>
            </a:r>
            <a:r>
              <a:rPr lang="en-US" altLang="zh-CN" sz="1100" dirty="0">
                <a:latin typeface="微软雅黑" panose="020B0503020204020204" pitchFamily="34" charset="-122"/>
                <a:ea typeface="微软雅黑" panose="020B0503020204020204" pitchFamily="34" charset="-122"/>
              </a:rPr>
              <a:t>259</a:t>
            </a:r>
            <a:r>
              <a:rPr lang="zh-CN" altLang="zh-CN" sz="1100" dirty="0">
                <a:latin typeface="微软雅黑" panose="020B0503020204020204" pitchFamily="34" charset="-122"/>
                <a:ea typeface="微软雅黑" panose="020B0503020204020204" pitchFamily="34" charset="-122"/>
              </a:rPr>
              <a:t>件，减少退货成本</a:t>
            </a:r>
            <a:r>
              <a:rPr lang="en-US" altLang="zh-CN" sz="1100" dirty="0">
                <a:latin typeface="微软雅黑" panose="020B0503020204020204" pitchFamily="34" charset="-122"/>
                <a:ea typeface="微软雅黑" panose="020B0503020204020204" pitchFamily="34" charset="-122"/>
              </a:rPr>
              <a:t>△C2</a:t>
            </a:r>
            <a:r>
              <a:rPr lang="zh-CN" altLang="zh-CN" sz="1100" dirty="0">
                <a:latin typeface="微软雅黑" panose="020B0503020204020204" pitchFamily="34" charset="-122"/>
                <a:ea typeface="微软雅黑" panose="020B0503020204020204" pitchFamily="34" charset="-122"/>
              </a:rPr>
              <a:t>为</a:t>
            </a:r>
            <a:r>
              <a:rPr lang="en-US" altLang="zh-CN" sz="1100" dirty="0">
                <a:solidFill>
                  <a:srgbClr val="C00000"/>
                </a:solidFill>
                <a:latin typeface="微软雅黑" panose="020B0503020204020204" pitchFamily="34" charset="-122"/>
                <a:ea typeface="微软雅黑" panose="020B0503020204020204" pitchFamily="34" charset="-122"/>
              </a:rPr>
              <a:t>4731.93</a:t>
            </a:r>
            <a:r>
              <a:rPr lang="zh-CN" altLang="zh-CN" sz="1100" dirty="0">
                <a:latin typeface="微软雅黑" panose="020B0503020204020204" pitchFamily="34" charset="-122"/>
                <a:ea typeface="微软雅黑" panose="020B0503020204020204" pitchFamily="34" charset="-122"/>
              </a:rPr>
              <a:t>元。</a:t>
            </a:r>
            <a:r>
              <a:rPr lang="en-US" altLang="zh-CN" sz="1100" dirty="0">
                <a:latin typeface="微软雅黑" panose="020B0503020204020204" pitchFamily="34" charset="-122"/>
                <a:ea typeface="微软雅黑" panose="020B0503020204020204" pitchFamily="34" charset="-122"/>
              </a:rPr>
              <a:t> </a:t>
            </a:r>
            <a:r>
              <a:rPr lang="en-US" altLang="zh-CN" sz="1100" dirty="0">
                <a:solidFill>
                  <a:srgbClr val="C00000"/>
                </a:solidFill>
                <a:latin typeface="微软雅黑" panose="020B0503020204020204" pitchFamily="34" charset="-122"/>
                <a:ea typeface="微软雅黑" panose="020B0503020204020204" pitchFamily="34" charset="-122"/>
              </a:rPr>
              <a:t>△C1&lt; △C2  </a:t>
            </a:r>
            <a:r>
              <a:rPr lang="zh-CN" altLang="en-US" sz="1100" dirty="0">
                <a:solidFill>
                  <a:srgbClr val="C00000"/>
                </a:solidFill>
                <a:latin typeface="微软雅黑" panose="020B0503020204020204" pitchFamily="34" charset="-122"/>
                <a:ea typeface="微软雅黑" panose="020B0503020204020204" pitchFamily="34" charset="-122"/>
              </a:rPr>
              <a:t>结论不成立。</a:t>
            </a:r>
            <a:endParaRPr lang="zh-CN" altLang="zh-CN" sz="1100"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62257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3644B-7D5C-053D-6944-379BE215243D}"/>
            </a:ext>
          </a:extLst>
        </p:cNvPr>
        <p:cNvGrpSpPr/>
        <p:nvPr/>
      </p:nvGrpSpPr>
      <p:grpSpPr>
        <a:xfrm>
          <a:off x="0" y="0"/>
          <a:ext cx="0" cy="0"/>
          <a:chOff x="0" y="0"/>
          <a:chExt cx="0" cy="0"/>
        </a:xfrm>
      </p:grpSpPr>
      <p:sp>
        <p:nvSpPr>
          <p:cNvPr id="2" name="矩形 1">
            <a:extLst>
              <a:ext uri="{FF2B5EF4-FFF2-40B4-BE49-F238E27FC236}">
                <a16:creationId xmlns:a16="http://schemas.microsoft.com/office/drawing/2014/main" id="{1D0CFF35-B8FC-CC1D-4FEA-0EBEF526E99E}"/>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206A59C6-F70E-50EE-9B25-C5C14D4EF233}"/>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7" name="组合 6">
            <a:extLst>
              <a:ext uri="{FF2B5EF4-FFF2-40B4-BE49-F238E27FC236}">
                <a16:creationId xmlns:a16="http://schemas.microsoft.com/office/drawing/2014/main" id="{58E16253-5822-7A01-32FE-8B0BEB4B39C8}"/>
              </a:ext>
            </a:extLst>
          </p:cNvPr>
          <p:cNvGrpSpPr/>
          <p:nvPr/>
        </p:nvGrpSpPr>
        <p:grpSpPr>
          <a:xfrm>
            <a:off x="8193136" y="467116"/>
            <a:ext cx="648000" cy="89060"/>
            <a:chOff x="1977863" y="380438"/>
            <a:chExt cx="576000" cy="89060"/>
          </a:xfrm>
          <a:solidFill>
            <a:schemeClr val="accent1"/>
          </a:solidFill>
        </p:grpSpPr>
        <p:sp>
          <p:nvSpPr>
            <p:cNvPr id="12" name="矩形 11">
              <a:extLst>
                <a:ext uri="{FF2B5EF4-FFF2-40B4-BE49-F238E27FC236}">
                  <a16:creationId xmlns:a16="http://schemas.microsoft.com/office/drawing/2014/main" id="{9EC21134-E88C-7362-E24A-F09EA5BCDA0F}"/>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3" name="等腰三角形 32">
              <a:extLst>
                <a:ext uri="{FF2B5EF4-FFF2-40B4-BE49-F238E27FC236}">
                  <a16:creationId xmlns:a16="http://schemas.microsoft.com/office/drawing/2014/main" id="{573D49B2-98A0-1E7E-9FE1-E6BCD099DEF3}"/>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14" name="文本框 13">
            <a:extLst>
              <a:ext uri="{FF2B5EF4-FFF2-40B4-BE49-F238E27FC236}">
                <a16:creationId xmlns:a16="http://schemas.microsoft.com/office/drawing/2014/main" id="{3E141E56-7386-968D-D75B-EC7B4583B363}"/>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15" name="文本框 2">
            <a:extLst>
              <a:ext uri="{FF2B5EF4-FFF2-40B4-BE49-F238E27FC236}">
                <a16:creationId xmlns:a16="http://schemas.microsoft.com/office/drawing/2014/main" id="{F90893A4-BFAA-7F25-98A2-704B056C5CAD}"/>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16" name="文本框 15">
            <a:extLst>
              <a:ext uri="{FF2B5EF4-FFF2-40B4-BE49-F238E27FC236}">
                <a16:creationId xmlns:a16="http://schemas.microsoft.com/office/drawing/2014/main" id="{BEB73AA0-64A9-4A11-15A7-3DDFFF1DCE65}"/>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17" name="文本框 2">
            <a:extLst>
              <a:ext uri="{FF2B5EF4-FFF2-40B4-BE49-F238E27FC236}">
                <a16:creationId xmlns:a16="http://schemas.microsoft.com/office/drawing/2014/main" id="{35CF1521-36B9-5DF9-4257-D81F55F30929}"/>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18" name="文本框 17">
            <a:extLst>
              <a:ext uri="{FF2B5EF4-FFF2-40B4-BE49-F238E27FC236}">
                <a16:creationId xmlns:a16="http://schemas.microsoft.com/office/drawing/2014/main" id="{6581A395-015E-40C4-6A3B-5B441B67F0FB}"/>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19" name="文本框 2">
            <a:extLst>
              <a:ext uri="{FF2B5EF4-FFF2-40B4-BE49-F238E27FC236}">
                <a16:creationId xmlns:a16="http://schemas.microsoft.com/office/drawing/2014/main" id="{057BFBBC-122B-7D75-62C9-CF72C4F34CDF}"/>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20" name="文本框 19">
            <a:extLst>
              <a:ext uri="{FF2B5EF4-FFF2-40B4-BE49-F238E27FC236}">
                <a16:creationId xmlns:a16="http://schemas.microsoft.com/office/drawing/2014/main" id="{BEA078F6-3F53-B17B-18E8-F21EBBA9598D}"/>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21" name="组合 20">
            <a:extLst>
              <a:ext uri="{FF2B5EF4-FFF2-40B4-BE49-F238E27FC236}">
                <a16:creationId xmlns:a16="http://schemas.microsoft.com/office/drawing/2014/main" id="{FD0404C5-3F85-0A44-EE1C-DFD874C5F1DF}"/>
              </a:ext>
            </a:extLst>
          </p:cNvPr>
          <p:cNvGrpSpPr/>
          <p:nvPr/>
        </p:nvGrpSpPr>
        <p:grpSpPr>
          <a:xfrm>
            <a:off x="16270" y="-59055"/>
            <a:ext cx="1847850" cy="622300"/>
            <a:chOff x="0" y="-93"/>
            <a:chExt cx="2910" cy="980"/>
          </a:xfrm>
        </p:grpSpPr>
        <p:sp>
          <p:nvSpPr>
            <p:cNvPr id="22" name="矩形 21">
              <a:extLst>
                <a:ext uri="{FF2B5EF4-FFF2-40B4-BE49-F238E27FC236}">
                  <a16:creationId xmlns:a16="http://schemas.microsoft.com/office/drawing/2014/main" id="{F039CA07-78D3-F80D-9401-1DF48D792E27}"/>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23" name="组合 22">
              <a:extLst>
                <a:ext uri="{FF2B5EF4-FFF2-40B4-BE49-F238E27FC236}">
                  <a16:creationId xmlns:a16="http://schemas.microsoft.com/office/drawing/2014/main" id="{B6B0974F-EE44-9E05-8DDF-A779D8E2177A}"/>
                </a:ext>
              </a:extLst>
            </p:cNvPr>
            <p:cNvGrpSpPr/>
            <p:nvPr/>
          </p:nvGrpSpPr>
          <p:grpSpPr>
            <a:xfrm>
              <a:off x="170" y="-93"/>
              <a:ext cx="2740" cy="980"/>
              <a:chOff x="170" y="-93"/>
              <a:chExt cx="2740" cy="980"/>
            </a:xfrm>
          </p:grpSpPr>
          <p:pic>
            <p:nvPicPr>
              <p:cNvPr id="24" name="图片 23" descr="1">
                <a:extLst>
                  <a:ext uri="{FF2B5EF4-FFF2-40B4-BE49-F238E27FC236}">
                    <a16:creationId xmlns:a16="http://schemas.microsoft.com/office/drawing/2014/main" id="{D1B44D81-A23D-0B01-4F06-F23D4DFF3735}"/>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25" name="图片 24">
                <a:extLst>
                  <a:ext uri="{FF2B5EF4-FFF2-40B4-BE49-F238E27FC236}">
                    <a16:creationId xmlns:a16="http://schemas.microsoft.com/office/drawing/2014/main" id="{303F1049-11FB-EC1E-12C7-E8DDB91465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29" name="TextBox 30">
            <a:extLst>
              <a:ext uri="{FF2B5EF4-FFF2-40B4-BE49-F238E27FC236}">
                <a16:creationId xmlns:a16="http://schemas.microsoft.com/office/drawing/2014/main" id="{99698866-9793-C609-88DF-A36571A78CB8}"/>
              </a:ext>
            </a:extLst>
          </p:cNvPr>
          <p:cNvSpPr txBox="1"/>
          <p:nvPr/>
        </p:nvSpPr>
        <p:spPr>
          <a:xfrm>
            <a:off x="552805" y="704676"/>
            <a:ext cx="1005403"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研究结论</a:t>
            </a:r>
          </a:p>
        </p:txBody>
      </p:sp>
      <p:grpSp>
        <p:nvGrpSpPr>
          <p:cNvPr id="148" name="组合 147">
            <a:extLst>
              <a:ext uri="{FF2B5EF4-FFF2-40B4-BE49-F238E27FC236}">
                <a16:creationId xmlns:a16="http://schemas.microsoft.com/office/drawing/2014/main" id="{B63DF737-E557-01DE-3148-F4B5E6FA6405}"/>
              </a:ext>
            </a:extLst>
          </p:cNvPr>
          <p:cNvGrpSpPr/>
          <p:nvPr/>
        </p:nvGrpSpPr>
        <p:grpSpPr>
          <a:xfrm>
            <a:off x="550125" y="1594116"/>
            <a:ext cx="2849099" cy="2741677"/>
            <a:chOff x="550125" y="1594116"/>
            <a:chExt cx="2849099" cy="2741677"/>
          </a:xfrm>
        </p:grpSpPr>
        <p:grpSp>
          <p:nvGrpSpPr>
            <p:cNvPr id="92" name="组合 91">
              <a:extLst>
                <a:ext uri="{FF2B5EF4-FFF2-40B4-BE49-F238E27FC236}">
                  <a16:creationId xmlns:a16="http://schemas.microsoft.com/office/drawing/2014/main" id="{D03CAB44-4941-B3A5-278E-C60C944E5D7E}"/>
                </a:ext>
              </a:extLst>
            </p:cNvPr>
            <p:cNvGrpSpPr/>
            <p:nvPr/>
          </p:nvGrpSpPr>
          <p:grpSpPr>
            <a:xfrm>
              <a:off x="1110581" y="1594116"/>
              <a:ext cx="1690995" cy="2146318"/>
              <a:chOff x="360725" y="2276435"/>
              <a:chExt cx="1690995" cy="2146318"/>
            </a:xfrm>
          </p:grpSpPr>
          <p:grpSp>
            <p:nvGrpSpPr>
              <p:cNvPr id="89" name="组合 88">
                <a:extLst>
                  <a:ext uri="{FF2B5EF4-FFF2-40B4-BE49-F238E27FC236}">
                    <a16:creationId xmlns:a16="http://schemas.microsoft.com/office/drawing/2014/main" id="{D73CFA36-F4EC-05E0-104E-DDE47CE19F61}"/>
                  </a:ext>
                </a:extLst>
              </p:cNvPr>
              <p:cNvGrpSpPr/>
              <p:nvPr/>
            </p:nvGrpSpPr>
            <p:grpSpPr>
              <a:xfrm rot="5400000">
                <a:off x="133064" y="2504096"/>
                <a:ext cx="2146318" cy="1690995"/>
                <a:chOff x="7987179" y="2759983"/>
                <a:chExt cx="2753516" cy="2169381"/>
              </a:xfrm>
            </p:grpSpPr>
            <p:sp>
              <p:nvSpPr>
                <p:cNvPr id="58" name="Google Shape;1038;p39">
                  <a:extLst>
                    <a:ext uri="{FF2B5EF4-FFF2-40B4-BE49-F238E27FC236}">
                      <a16:creationId xmlns:a16="http://schemas.microsoft.com/office/drawing/2014/main" id="{8A126D21-F0E3-5A7D-8AD3-FF2E7841E6D9}"/>
                    </a:ext>
                  </a:extLst>
                </p:cNvPr>
                <p:cNvSpPr/>
                <p:nvPr/>
              </p:nvSpPr>
              <p:spPr>
                <a:xfrm rot="16200000">
                  <a:off x="7789242" y="2957920"/>
                  <a:ext cx="2169381" cy="1773508"/>
                </a:xfrm>
                <a:custGeom>
                  <a:avLst/>
                  <a:gdLst/>
                  <a:ahLst/>
                  <a:cxnLst/>
                  <a:rect l="l" t="t" r="r" b="b"/>
                  <a:pathLst>
                    <a:path w="21600" h="21600" extrusionOk="0">
                      <a:moveTo>
                        <a:pt x="16200" y="9392"/>
                      </a:moveTo>
                      <a:lnTo>
                        <a:pt x="12165" y="16410"/>
                      </a:lnTo>
                      <a:lnTo>
                        <a:pt x="12210" y="16410"/>
                      </a:lnTo>
                      <a:lnTo>
                        <a:pt x="12210" y="21600"/>
                      </a:lnTo>
                      <a:lnTo>
                        <a:pt x="9398" y="21600"/>
                      </a:lnTo>
                      <a:lnTo>
                        <a:pt x="9398" y="16410"/>
                      </a:lnTo>
                      <a:lnTo>
                        <a:pt x="9435" y="16410"/>
                      </a:lnTo>
                      <a:lnTo>
                        <a:pt x="5400" y="9392"/>
                      </a:lnTo>
                      <a:lnTo>
                        <a:pt x="0" y="0"/>
                      </a:lnTo>
                      <a:lnTo>
                        <a:pt x="21600" y="0"/>
                      </a:lnTo>
                      <a:cubicBezTo>
                        <a:pt x="21600" y="0"/>
                        <a:pt x="16200" y="9392"/>
                        <a:pt x="16200" y="9392"/>
                      </a:cubicBezTo>
                      <a:close/>
                    </a:path>
                  </a:pathLst>
                </a:custGeom>
                <a:pattFill prst="wdUpDiag">
                  <a:fgClr>
                    <a:schemeClr val="accent1">
                      <a:lumMod val="20000"/>
                      <a:lumOff val="80000"/>
                    </a:schemeClr>
                  </a:fgClr>
                  <a:bgClr>
                    <a:schemeClr val="bg1"/>
                  </a:bgClr>
                </a:pattFill>
                <a:ln w="38100" cap="sq" cmpd="sng">
                  <a:solidFill>
                    <a:schemeClr val="accent1"/>
                  </a:solidFill>
                  <a:prstDash val="solid"/>
                  <a:round/>
                  <a:headEnd type="none" w="sm" len="sm"/>
                  <a:tailEnd type="none" w="sm" len="sm"/>
                </a:ln>
              </p:spPr>
              <p:txBody>
                <a:bodyPr spcFirstLastPara="1" wrap="square" lIns="19050" tIns="19050" rIns="19050" bIns="1905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dirty="0">
                    <a:ln>
                      <a:noFill/>
                    </a:ln>
                    <a:solidFill>
                      <a:prstClr val="black"/>
                    </a:solidFill>
                    <a:effectLst/>
                    <a:uLnTx/>
                    <a:uFillTx/>
                    <a:latin typeface="Arial"/>
                    <a:ea typeface="Arial"/>
                    <a:cs typeface="Arial"/>
                    <a:sym typeface="Arial"/>
                  </a:endParaRPr>
                </a:p>
              </p:txBody>
            </p:sp>
            <p:sp>
              <p:nvSpPr>
                <p:cNvPr id="59" name="Google Shape;1054;p39">
                  <a:extLst>
                    <a:ext uri="{FF2B5EF4-FFF2-40B4-BE49-F238E27FC236}">
                      <a16:creationId xmlns:a16="http://schemas.microsoft.com/office/drawing/2014/main" id="{75912F1D-6F2C-D7B2-12DA-FA7549A84757}"/>
                    </a:ext>
                  </a:extLst>
                </p:cNvPr>
                <p:cNvSpPr/>
                <p:nvPr/>
              </p:nvSpPr>
              <p:spPr>
                <a:xfrm>
                  <a:off x="8273660" y="4261294"/>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0" name="Google Shape;1055;p39">
                  <a:extLst>
                    <a:ext uri="{FF2B5EF4-FFF2-40B4-BE49-F238E27FC236}">
                      <a16:creationId xmlns:a16="http://schemas.microsoft.com/office/drawing/2014/main" id="{E27CFC7C-4396-A338-1E81-E822372EBC6B}"/>
                    </a:ext>
                  </a:extLst>
                </p:cNvPr>
                <p:cNvSpPr/>
                <p:nvPr/>
              </p:nvSpPr>
              <p:spPr>
                <a:xfrm>
                  <a:off x="8219165" y="3819044"/>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1" name="Google Shape;1056;p39">
                  <a:extLst>
                    <a:ext uri="{FF2B5EF4-FFF2-40B4-BE49-F238E27FC236}">
                      <a16:creationId xmlns:a16="http://schemas.microsoft.com/office/drawing/2014/main" id="{9479AC82-F561-84A0-8762-1B0AE94C0563}"/>
                    </a:ext>
                  </a:extLst>
                </p:cNvPr>
                <p:cNvSpPr/>
                <p:nvPr/>
              </p:nvSpPr>
              <p:spPr>
                <a:xfrm>
                  <a:off x="8602370" y="3515014"/>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2" name="Google Shape;1057;p39">
                  <a:extLst>
                    <a:ext uri="{FF2B5EF4-FFF2-40B4-BE49-F238E27FC236}">
                      <a16:creationId xmlns:a16="http://schemas.microsoft.com/office/drawing/2014/main" id="{397AF83C-AD60-3B23-FB74-92CC628E30F7}"/>
                    </a:ext>
                  </a:extLst>
                </p:cNvPr>
                <p:cNvSpPr/>
                <p:nvPr/>
              </p:nvSpPr>
              <p:spPr>
                <a:xfrm>
                  <a:off x="8254002" y="3461175"/>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3" name="Google Shape;1058;p39">
                  <a:extLst>
                    <a:ext uri="{FF2B5EF4-FFF2-40B4-BE49-F238E27FC236}">
                      <a16:creationId xmlns:a16="http://schemas.microsoft.com/office/drawing/2014/main" id="{85C9E785-871B-5576-93D5-B8CBFB255212}"/>
                    </a:ext>
                  </a:extLst>
                </p:cNvPr>
                <p:cNvSpPr/>
                <p:nvPr/>
              </p:nvSpPr>
              <p:spPr>
                <a:xfrm>
                  <a:off x="8463023" y="4104072"/>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4" name="Google Shape;1059;p39">
                  <a:extLst>
                    <a:ext uri="{FF2B5EF4-FFF2-40B4-BE49-F238E27FC236}">
                      <a16:creationId xmlns:a16="http://schemas.microsoft.com/office/drawing/2014/main" id="{5A8CFF40-8D64-3DEB-4FE7-9D16844CF2E6}"/>
                    </a:ext>
                  </a:extLst>
                </p:cNvPr>
                <p:cNvSpPr/>
                <p:nvPr/>
              </p:nvSpPr>
              <p:spPr>
                <a:xfrm>
                  <a:off x="8906400" y="3762038"/>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5" name="Google Shape;1060;p39">
                  <a:extLst>
                    <a:ext uri="{FF2B5EF4-FFF2-40B4-BE49-F238E27FC236}">
                      <a16:creationId xmlns:a16="http://schemas.microsoft.com/office/drawing/2014/main" id="{6CA69B44-3D13-D8DA-27A6-DA8FAEF8765B}"/>
                    </a:ext>
                  </a:extLst>
                </p:cNvPr>
                <p:cNvSpPr/>
                <p:nvPr/>
              </p:nvSpPr>
              <p:spPr>
                <a:xfrm>
                  <a:off x="9397281" y="3762038"/>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6" name="Google Shape;1061;p39">
                  <a:extLst>
                    <a:ext uri="{FF2B5EF4-FFF2-40B4-BE49-F238E27FC236}">
                      <a16:creationId xmlns:a16="http://schemas.microsoft.com/office/drawing/2014/main" id="{D215E610-F8AD-F830-5C8E-BCC05E497784}"/>
                    </a:ext>
                  </a:extLst>
                </p:cNvPr>
                <p:cNvSpPr/>
                <p:nvPr/>
              </p:nvSpPr>
              <p:spPr>
                <a:xfrm>
                  <a:off x="10056013" y="3762038"/>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7" name="Google Shape;1062;p39">
                  <a:extLst>
                    <a:ext uri="{FF2B5EF4-FFF2-40B4-BE49-F238E27FC236}">
                      <a16:creationId xmlns:a16="http://schemas.microsoft.com/office/drawing/2014/main" id="{6B5B44B4-5CE2-3865-D3A7-A2D8B344B976}"/>
                    </a:ext>
                  </a:extLst>
                </p:cNvPr>
                <p:cNvSpPr/>
                <p:nvPr/>
              </p:nvSpPr>
              <p:spPr>
                <a:xfrm>
                  <a:off x="9479623" y="3245820"/>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8" name="Google Shape;1063;p39">
                  <a:extLst>
                    <a:ext uri="{FF2B5EF4-FFF2-40B4-BE49-F238E27FC236}">
                      <a16:creationId xmlns:a16="http://schemas.microsoft.com/office/drawing/2014/main" id="{7F91880C-BCF6-DB50-370B-658FCB8FA8DC}"/>
                    </a:ext>
                  </a:extLst>
                </p:cNvPr>
                <p:cNvSpPr/>
                <p:nvPr/>
              </p:nvSpPr>
              <p:spPr>
                <a:xfrm>
                  <a:off x="9495458" y="4246586"/>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72" name="Google Shape;1067;p39">
                  <a:extLst>
                    <a:ext uri="{FF2B5EF4-FFF2-40B4-BE49-F238E27FC236}">
                      <a16:creationId xmlns:a16="http://schemas.microsoft.com/office/drawing/2014/main" id="{49E12312-EC7C-9DE3-D80B-25908A421159}"/>
                    </a:ext>
                  </a:extLst>
                </p:cNvPr>
                <p:cNvSpPr/>
                <p:nvPr/>
              </p:nvSpPr>
              <p:spPr>
                <a:xfrm>
                  <a:off x="8108321" y="3103306"/>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74" name="Google Shape;1070;p39">
                  <a:extLst>
                    <a:ext uri="{FF2B5EF4-FFF2-40B4-BE49-F238E27FC236}">
                      <a16:creationId xmlns:a16="http://schemas.microsoft.com/office/drawing/2014/main" id="{59427CB1-2912-5014-3484-ACCBF56DD577}"/>
                    </a:ext>
                  </a:extLst>
                </p:cNvPr>
                <p:cNvSpPr/>
                <p:nvPr/>
              </p:nvSpPr>
              <p:spPr>
                <a:xfrm rot="19409196">
                  <a:off x="8319932" y="4378901"/>
                  <a:ext cx="1156444" cy="260539"/>
                </a:xfrm>
                <a:prstGeom prst="rect">
                  <a:avLst/>
                </a:prstGeom>
                <a:noFill/>
                <a:ln>
                  <a:noFill/>
                </a:ln>
              </p:spPr>
              <p:txBody>
                <a:bodyPr spcFirstLastPara="1" wrap="square" lIns="0" tIns="0" rIns="0" bIns="0" anchor="ctr" anchorCtr="0">
                  <a:noAutofit/>
                </a:bodyPr>
                <a:lstStyle/>
                <a:p>
                  <a:pPr marL="0" marR="0" lvl="0" indent="0" algn="l" defTabSz="914400" rtl="0" eaLnBrk="0" fontAlgn="base" latinLnBrk="0" hangingPunct="0">
                    <a:lnSpc>
                      <a:spcPct val="90000"/>
                    </a:lnSpc>
                    <a:spcBef>
                      <a:spcPts val="0"/>
                    </a:spcBef>
                    <a:spcAft>
                      <a:spcPts val="0"/>
                    </a:spcAft>
                    <a:buClr>
                      <a:prstClr val="black"/>
                    </a:buClr>
                    <a:buSzPts val="3000"/>
                    <a:buFontTx/>
                    <a:buNone/>
                    <a:tabLst/>
                    <a:defRPr/>
                  </a:pPr>
                  <a:endParaRPr kumimoji="0" sz="900" b="0" i="0" u="none" strike="noStrike" kern="1200" cap="none" spc="0" normalizeH="0" baseline="0" noProof="0" dirty="0">
                    <a:ln>
                      <a:noFill/>
                    </a:ln>
                    <a:solidFill>
                      <a:prstClr val="black">
                        <a:lumMod val="75000"/>
                        <a:lumOff val="25000"/>
                      </a:prstClr>
                    </a:solidFill>
                    <a:effectLst/>
                    <a:uLnTx/>
                    <a:uFillTx/>
                    <a:latin typeface="HarmonyOS Sans SC Light" panose="00000400000000000000" pitchFamily="2" charset="-122"/>
                    <a:ea typeface="HarmonyOS Sans SC Light" panose="00000400000000000000" pitchFamily="2" charset="-122"/>
                    <a:cs typeface="+mn-cs"/>
                  </a:endParaRPr>
                </a:p>
              </p:txBody>
            </p:sp>
            <p:sp>
              <p:nvSpPr>
                <p:cNvPr id="75" name="Google Shape;1071;p39">
                  <a:extLst>
                    <a:ext uri="{FF2B5EF4-FFF2-40B4-BE49-F238E27FC236}">
                      <a16:creationId xmlns:a16="http://schemas.microsoft.com/office/drawing/2014/main" id="{E5D5CCD3-8918-6B10-0AAC-23046EA37B55}"/>
                    </a:ext>
                  </a:extLst>
                </p:cNvPr>
                <p:cNvSpPr/>
                <p:nvPr/>
              </p:nvSpPr>
              <p:spPr>
                <a:xfrm>
                  <a:off x="9102087" y="2955775"/>
                  <a:ext cx="1078103" cy="260539"/>
                </a:xfrm>
                <a:prstGeom prst="rect">
                  <a:avLst/>
                </a:prstGeom>
                <a:noFill/>
                <a:ln>
                  <a:noFill/>
                </a:ln>
              </p:spPr>
              <p:txBody>
                <a:bodyPr spcFirstLastPara="1" wrap="square" lIns="0" tIns="0" rIns="0" bIns="0" anchor="ctr" anchorCtr="0">
                  <a:noAutofit/>
                </a:bodyPr>
                <a:lstStyle/>
                <a:p>
                  <a:pPr marL="0" marR="0" lvl="0" indent="0" algn="l" defTabSz="914400" rtl="0" eaLnBrk="0" fontAlgn="base" latinLnBrk="0" hangingPunct="0">
                    <a:lnSpc>
                      <a:spcPct val="90000"/>
                    </a:lnSpc>
                    <a:spcBef>
                      <a:spcPts val="0"/>
                    </a:spcBef>
                    <a:spcAft>
                      <a:spcPts val="0"/>
                    </a:spcAft>
                    <a:buClr>
                      <a:prstClr val="black"/>
                    </a:buClr>
                    <a:buSzPts val="3000"/>
                    <a:buFontTx/>
                    <a:buNone/>
                    <a:tabLst/>
                    <a:defRPr/>
                  </a:pPr>
                  <a:endParaRPr kumimoji="0" sz="900" b="0" i="0" u="none" strike="noStrike" kern="1200" cap="none" spc="0" normalizeH="0" baseline="0" noProof="0" dirty="0">
                    <a:ln>
                      <a:noFill/>
                    </a:ln>
                    <a:solidFill>
                      <a:prstClr val="black">
                        <a:lumMod val="75000"/>
                        <a:lumOff val="25000"/>
                      </a:prstClr>
                    </a:solidFill>
                    <a:effectLst/>
                    <a:uLnTx/>
                    <a:uFillTx/>
                    <a:latin typeface="HarmonyOS Sans SC Light" panose="00000400000000000000" pitchFamily="2" charset="-122"/>
                    <a:ea typeface="HarmonyOS Sans SC Light" panose="00000400000000000000" pitchFamily="2" charset="-122"/>
                    <a:cs typeface="+mn-cs"/>
                  </a:endParaRPr>
                </a:p>
              </p:txBody>
            </p:sp>
            <p:sp>
              <p:nvSpPr>
                <p:cNvPr id="76" name="Google Shape;1072;p39">
                  <a:extLst>
                    <a:ext uri="{FF2B5EF4-FFF2-40B4-BE49-F238E27FC236}">
                      <a16:creationId xmlns:a16="http://schemas.microsoft.com/office/drawing/2014/main" id="{462119AE-329D-583C-9A5A-54A4013BDCF0}"/>
                    </a:ext>
                  </a:extLst>
                </p:cNvPr>
                <p:cNvSpPr/>
                <p:nvPr/>
              </p:nvSpPr>
              <p:spPr>
                <a:xfrm>
                  <a:off x="9705668" y="4291049"/>
                  <a:ext cx="1035027" cy="260539"/>
                </a:xfrm>
                <a:prstGeom prst="rect">
                  <a:avLst/>
                </a:prstGeom>
                <a:noFill/>
                <a:ln>
                  <a:noFill/>
                </a:ln>
              </p:spPr>
              <p:txBody>
                <a:bodyPr spcFirstLastPara="1" wrap="square" lIns="0" tIns="0" rIns="0" bIns="0" anchor="ctr" anchorCtr="0">
                  <a:noAutofit/>
                </a:bodyPr>
                <a:lstStyle/>
                <a:p>
                  <a:pPr marL="0" marR="0" lvl="0" indent="0" algn="l" defTabSz="914400" rtl="0" eaLnBrk="0" fontAlgn="base" latinLnBrk="0" hangingPunct="0">
                    <a:lnSpc>
                      <a:spcPct val="90000"/>
                    </a:lnSpc>
                    <a:spcBef>
                      <a:spcPts val="0"/>
                    </a:spcBef>
                    <a:spcAft>
                      <a:spcPts val="0"/>
                    </a:spcAft>
                    <a:buClr>
                      <a:prstClr val="black"/>
                    </a:buClr>
                    <a:buSzPts val="3000"/>
                    <a:buFontTx/>
                    <a:buNone/>
                    <a:tabLst/>
                    <a:defRPr/>
                  </a:pPr>
                  <a:endParaRPr kumimoji="0" sz="900" b="0" i="0" u="none" strike="noStrike" kern="1200" cap="none" spc="0" normalizeH="0" baseline="0" noProof="0" dirty="0">
                    <a:ln>
                      <a:noFill/>
                    </a:ln>
                    <a:solidFill>
                      <a:prstClr val="black">
                        <a:lumMod val="75000"/>
                        <a:lumOff val="25000"/>
                      </a:prstClr>
                    </a:solidFill>
                    <a:effectLst/>
                    <a:uLnTx/>
                    <a:uFillTx/>
                    <a:latin typeface="HarmonyOS Sans SC Light" panose="00000400000000000000" pitchFamily="2" charset="-122"/>
                    <a:ea typeface="HarmonyOS Sans SC Light" panose="00000400000000000000" pitchFamily="2" charset="-122"/>
                    <a:cs typeface="+mn-cs"/>
                  </a:endParaRPr>
                </a:p>
              </p:txBody>
            </p:sp>
            <p:cxnSp>
              <p:nvCxnSpPr>
                <p:cNvPr id="78" name="Google Shape;1074;p39">
                  <a:extLst>
                    <a:ext uri="{FF2B5EF4-FFF2-40B4-BE49-F238E27FC236}">
                      <a16:creationId xmlns:a16="http://schemas.microsoft.com/office/drawing/2014/main" id="{4487B142-3130-85A0-AA15-E4C31AF8F302}"/>
                    </a:ext>
                  </a:extLst>
                </p:cNvPr>
                <p:cNvCxnSpPr/>
                <p:nvPr/>
              </p:nvCxnSpPr>
              <p:spPr>
                <a:xfrm>
                  <a:off x="9641139" y="3845107"/>
                  <a:ext cx="316617" cy="0"/>
                </a:xfrm>
                <a:prstGeom prst="straightConnector1">
                  <a:avLst/>
                </a:prstGeom>
                <a:noFill/>
                <a:ln w="38100" cap="flat" cmpd="sng">
                  <a:solidFill>
                    <a:schemeClr val="tx1">
                      <a:lumMod val="75000"/>
                      <a:lumOff val="25000"/>
                    </a:schemeClr>
                  </a:solidFill>
                  <a:prstDash val="solid"/>
                  <a:miter lim="400000"/>
                  <a:headEnd type="none" w="sm" len="sm"/>
                  <a:tailEnd type="stealth" w="med" len="med"/>
                </a:ln>
              </p:spPr>
            </p:cxnSp>
            <p:cxnSp>
              <p:nvCxnSpPr>
                <p:cNvPr id="79" name="Google Shape;1075;p39">
                  <a:extLst>
                    <a:ext uri="{FF2B5EF4-FFF2-40B4-BE49-F238E27FC236}">
                      <a16:creationId xmlns:a16="http://schemas.microsoft.com/office/drawing/2014/main" id="{BDC5C3BF-00A1-2534-67EE-93A4282F33DB}"/>
                    </a:ext>
                  </a:extLst>
                </p:cNvPr>
                <p:cNvCxnSpPr/>
                <p:nvPr/>
              </p:nvCxnSpPr>
              <p:spPr>
                <a:xfrm>
                  <a:off x="9137589" y="3845107"/>
                  <a:ext cx="197151" cy="0"/>
                </a:xfrm>
                <a:prstGeom prst="straightConnector1">
                  <a:avLst/>
                </a:prstGeom>
                <a:noFill/>
                <a:ln w="38100" cap="flat" cmpd="sng">
                  <a:solidFill>
                    <a:schemeClr val="tx1">
                      <a:lumMod val="75000"/>
                      <a:lumOff val="25000"/>
                    </a:schemeClr>
                  </a:solidFill>
                  <a:prstDash val="solid"/>
                  <a:miter lim="400000"/>
                  <a:headEnd type="none" w="sm" len="sm"/>
                  <a:tailEnd type="stealth" w="med" len="med"/>
                </a:ln>
              </p:spPr>
            </p:cxnSp>
            <p:cxnSp>
              <p:nvCxnSpPr>
                <p:cNvPr id="80" name="Google Shape;1076;p39">
                  <a:extLst>
                    <a:ext uri="{FF2B5EF4-FFF2-40B4-BE49-F238E27FC236}">
                      <a16:creationId xmlns:a16="http://schemas.microsoft.com/office/drawing/2014/main" id="{5E4C90BF-774E-A088-22A9-85F80574F5F6}"/>
                    </a:ext>
                  </a:extLst>
                </p:cNvPr>
                <p:cNvCxnSpPr/>
                <p:nvPr/>
              </p:nvCxnSpPr>
              <p:spPr>
                <a:xfrm>
                  <a:off x="8478857" y="3845107"/>
                  <a:ext cx="309286" cy="0"/>
                </a:xfrm>
                <a:prstGeom prst="straightConnector1">
                  <a:avLst/>
                </a:prstGeom>
                <a:noFill/>
                <a:ln w="38100" cap="flat" cmpd="sng">
                  <a:solidFill>
                    <a:schemeClr val="tx1">
                      <a:lumMod val="75000"/>
                      <a:lumOff val="25000"/>
                    </a:schemeClr>
                  </a:solidFill>
                  <a:prstDash val="solid"/>
                  <a:miter lim="400000"/>
                  <a:headEnd type="none" w="sm" len="sm"/>
                  <a:tailEnd type="stealth" w="med" len="med"/>
                </a:ln>
              </p:spPr>
            </p:cxnSp>
            <p:sp>
              <p:nvSpPr>
                <p:cNvPr id="84" name="Google Shape;1080;p39">
                  <a:extLst>
                    <a:ext uri="{FF2B5EF4-FFF2-40B4-BE49-F238E27FC236}">
                      <a16:creationId xmlns:a16="http://schemas.microsoft.com/office/drawing/2014/main" id="{CE8C48A9-2185-F588-E2A6-43DC79960ADE}"/>
                    </a:ext>
                  </a:extLst>
                </p:cNvPr>
                <p:cNvSpPr/>
                <p:nvPr/>
              </p:nvSpPr>
              <p:spPr>
                <a:xfrm>
                  <a:off x="8858895" y="3546684"/>
                  <a:ext cx="161516" cy="161516"/>
                </a:xfrm>
                <a:prstGeom prst="ellipse">
                  <a:avLst/>
                </a:prstGeom>
                <a:solidFill>
                  <a:schemeClr val="accent1"/>
                </a:solidFill>
                <a:ln>
                  <a:noFill/>
                </a:ln>
              </p:spPr>
              <p:txBody>
                <a:bodyPr spcFirstLastPara="1" wrap="square" lIns="25400" tIns="25400" rIns="25400" bIns="25400" anchor="ctr" anchorCtr="0">
                  <a:noAutofit/>
                </a:bodyPr>
                <a:lstStyle/>
                <a:p>
                  <a:pPr marL="0" marR="0" lvl="0" indent="0" algn="l" defTabSz="914400" rtl="0" eaLnBrk="0" fontAlgn="base" latinLnBrk="0" hangingPunct="0">
                    <a:lnSpc>
                      <a:spcPct val="100000"/>
                    </a:lnSpc>
                    <a:spcBef>
                      <a:spcPts val="0"/>
                    </a:spcBef>
                    <a:spcAft>
                      <a:spcPts val="0"/>
                    </a:spcAft>
                    <a:buClr>
                      <a:srgbClr val="FFFFFF"/>
                    </a:buClr>
                    <a:buSzPts val="5600"/>
                    <a:buFontTx/>
                    <a:buNone/>
                    <a:tabLst/>
                    <a:defRPr/>
                  </a:pPr>
                  <a:endParaRPr kumimoji="0" sz="2800" b="0" i="0" u="none" strike="noStrike" kern="1200" cap="none" spc="0" normalizeH="0" baseline="0" noProof="0">
                    <a:ln>
                      <a:noFill/>
                    </a:ln>
                    <a:solidFill>
                      <a:prstClr val="black"/>
                    </a:solidFill>
                    <a:effectLst/>
                    <a:uLnTx/>
                    <a:uFillTx/>
                    <a:latin typeface="Arial"/>
                    <a:ea typeface="Arial"/>
                    <a:cs typeface="Arial"/>
                    <a:sym typeface="Arial"/>
                  </a:endParaRPr>
                </a:p>
              </p:txBody>
            </p:sp>
            <p:cxnSp>
              <p:nvCxnSpPr>
                <p:cNvPr id="87" name="Google Shape;1084;p39">
                  <a:extLst>
                    <a:ext uri="{FF2B5EF4-FFF2-40B4-BE49-F238E27FC236}">
                      <a16:creationId xmlns:a16="http://schemas.microsoft.com/office/drawing/2014/main" id="{73E9F82B-ED9F-4F1B-8730-D08F6051BBF1}"/>
                    </a:ext>
                  </a:extLst>
                </p:cNvPr>
                <p:cNvCxnSpPr/>
                <p:nvPr/>
              </p:nvCxnSpPr>
              <p:spPr>
                <a:xfrm rot="10800000" flipH="1">
                  <a:off x="9506627" y="3465528"/>
                  <a:ext cx="31246" cy="222466"/>
                </a:xfrm>
                <a:prstGeom prst="straightConnector1">
                  <a:avLst/>
                </a:prstGeom>
                <a:noFill/>
                <a:ln w="38100" cap="flat" cmpd="sng">
                  <a:solidFill>
                    <a:schemeClr val="tx1">
                      <a:lumMod val="75000"/>
                      <a:lumOff val="25000"/>
                    </a:schemeClr>
                  </a:solidFill>
                  <a:prstDash val="solid"/>
                  <a:miter lim="400000"/>
                  <a:headEnd type="none" w="sm" len="sm"/>
                  <a:tailEnd type="stealth" w="med" len="med"/>
                </a:ln>
              </p:spPr>
            </p:cxnSp>
            <p:cxnSp>
              <p:nvCxnSpPr>
                <p:cNvPr id="88" name="Google Shape;1085;p39">
                  <a:extLst>
                    <a:ext uri="{FF2B5EF4-FFF2-40B4-BE49-F238E27FC236}">
                      <a16:creationId xmlns:a16="http://schemas.microsoft.com/office/drawing/2014/main" id="{4214F444-5E49-E02E-BAAB-261709118A33}"/>
                    </a:ext>
                  </a:extLst>
                </p:cNvPr>
                <p:cNvCxnSpPr/>
                <p:nvPr/>
              </p:nvCxnSpPr>
              <p:spPr>
                <a:xfrm>
                  <a:off x="9495304" y="4001563"/>
                  <a:ext cx="41223" cy="220836"/>
                </a:xfrm>
                <a:prstGeom prst="straightConnector1">
                  <a:avLst/>
                </a:prstGeom>
                <a:noFill/>
                <a:ln w="38100" cap="flat" cmpd="sng">
                  <a:solidFill>
                    <a:schemeClr val="tx1">
                      <a:lumMod val="75000"/>
                      <a:lumOff val="25000"/>
                    </a:schemeClr>
                  </a:solidFill>
                  <a:prstDash val="solid"/>
                  <a:miter lim="400000"/>
                  <a:headEnd type="none" w="sm" len="sm"/>
                  <a:tailEnd type="stealth" w="med" len="med"/>
                </a:ln>
              </p:spPr>
            </p:cxnSp>
          </p:grpSp>
          <p:cxnSp>
            <p:nvCxnSpPr>
              <p:cNvPr id="91" name="直线连接符 90">
                <a:extLst>
                  <a:ext uri="{FF2B5EF4-FFF2-40B4-BE49-F238E27FC236}">
                    <a16:creationId xmlns:a16="http://schemas.microsoft.com/office/drawing/2014/main" id="{B97C9CEA-3F45-3419-A88C-098F95E1C0A7}"/>
                  </a:ext>
                </a:extLst>
              </p:cNvPr>
              <p:cNvCxnSpPr/>
              <p:nvPr/>
            </p:nvCxnSpPr>
            <p:spPr>
              <a:xfrm>
                <a:off x="527445" y="2457264"/>
                <a:ext cx="1371660" cy="0"/>
              </a:xfrm>
              <a:prstGeom prst="line">
                <a:avLst/>
              </a:prstGeom>
              <a:ln w="38100">
                <a:solidFill>
                  <a:srgbClr val="006499"/>
                </a:solidFill>
              </a:ln>
            </p:spPr>
            <p:style>
              <a:lnRef idx="1">
                <a:schemeClr val="accent1"/>
              </a:lnRef>
              <a:fillRef idx="0">
                <a:schemeClr val="accent1"/>
              </a:fillRef>
              <a:effectRef idx="0">
                <a:schemeClr val="accent1"/>
              </a:effectRef>
              <a:fontRef idx="minor">
                <a:schemeClr val="tx1"/>
              </a:fontRef>
            </p:style>
          </p:cxnSp>
        </p:grpSp>
        <p:sp>
          <p:nvSpPr>
            <p:cNvPr id="94" name="文本框 93">
              <a:extLst>
                <a:ext uri="{FF2B5EF4-FFF2-40B4-BE49-F238E27FC236}">
                  <a16:creationId xmlns:a16="http://schemas.microsoft.com/office/drawing/2014/main" id="{AFD7A0D4-4A63-E958-A635-BBFA19E54E9A}"/>
                </a:ext>
              </a:extLst>
            </p:cNvPr>
            <p:cNvSpPr txBox="1"/>
            <p:nvPr/>
          </p:nvSpPr>
          <p:spPr>
            <a:xfrm>
              <a:off x="822549" y="2708700"/>
              <a:ext cx="776848" cy="261610"/>
            </a:xfrm>
            <a:prstGeom prst="rect">
              <a:avLst/>
            </a:prstGeom>
            <a:noFill/>
          </p:spPr>
          <p:txBody>
            <a:bodyPr wrap="square">
              <a:spAutoFit/>
            </a:bodyPr>
            <a:lstStyle/>
            <a:p>
              <a:r>
                <a:rPr lang="zh-CN" altLang="zh-CN" sz="1100" dirty="0">
                  <a:latin typeface="微软雅黑" panose="020B0503020204020204" pitchFamily="34" charset="-122"/>
                  <a:ea typeface="微软雅黑" panose="020B0503020204020204" pitchFamily="34" charset="-122"/>
                </a:rPr>
                <a:t>描述不符</a:t>
              </a:r>
              <a:endParaRPr lang="zh-CN" altLang="en-US" sz="1100" dirty="0">
                <a:latin typeface="微软雅黑" panose="020B0503020204020204" pitchFamily="34" charset="-122"/>
                <a:ea typeface="微软雅黑" panose="020B0503020204020204" pitchFamily="34" charset="-122"/>
              </a:endParaRPr>
            </a:p>
          </p:txBody>
        </p:sp>
        <p:sp>
          <p:nvSpPr>
            <p:cNvPr id="95" name="文本框 94">
              <a:extLst>
                <a:ext uri="{FF2B5EF4-FFF2-40B4-BE49-F238E27FC236}">
                  <a16:creationId xmlns:a16="http://schemas.microsoft.com/office/drawing/2014/main" id="{A89BE8CC-12A7-74EF-398E-9E8EBCCB624E}"/>
                </a:ext>
              </a:extLst>
            </p:cNvPr>
            <p:cNvSpPr txBox="1"/>
            <p:nvPr/>
          </p:nvSpPr>
          <p:spPr>
            <a:xfrm>
              <a:off x="1974675" y="3128322"/>
              <a:ext cx="776848" cy="261610"/>
            </a:xfrm>
            <a:prstGeom prst="rect">
              <a:avLst/>
            </a:prstGeom>
            <a:noFill/>
          </p:spPr>
          <p:txBody>
            <a:bodyPr wrap="square">
              <a:spAutoFit/>
            </a:bodyPr>
            <a:lstStyle/>
            <a:p>
              <a:pPr algn="ctr"/>
              <a:r>
                <a:rPr lang="zh-CN" altLang="en-US" sz="1100" dirty="0">
                  <a:latin typeface="微软雅黑" panose="020B0503020204020204" pitchFamily="34" charset="-122"/>
                  <a:ea typeface="微软雅黑" panose="020B0503020204020204" pitchFamily="34" charset="-122"/>
                </a:rPr>
                <a:t>尺码偏差</a:t>
              </a:r>
            </a:p>
          </p:txBody>
        </p:sp>
        <p:sp>
          <p:nvSpPr>
            <p:cNvPr id="96" name="文本框 95">
              <a:extLst>
                <a:ext uri="{FF2B5EF4-FFF2-40B4-BE49-F238E27FC236}">
                  <a16:creationId xmlns:a16="http://schemas.microsoft.com/office/drawing/2014/main" id="{4EA7C0C4-CA30-7801-7260-DE39E07124CA}"/>
                </a:ext>
              </a:extLst>
            </p:cNvPr>
            <p:cNvSpPr txBox="1"/>
            <p:nvPr/>
          </p:nvSpPr>
          <p:spPr>
            <a:xfrm>
              <a:off x="2350820" y="2690157"/>
              <a:ext cx="776848" cy="261610"/>
            </a:xfrm>
            <a:prstGeom prst="rect">
              <a:avLst/>
            </a:prstGeom>
            <a:noFill/>
          </p:spPr>
          <p:txBody>
            <a:bodyPr wrap="square">
              <a:spAutoFit/>
            </a:bodyPr>
            <a:lstStyle/>
            <a:p>
              <a:pPr algn="ctr"/>
              <a:r>
                <a:rPr lang="zh-CN" altLang="en-US" sz="1100" dirty="0">
                  <a:latin typeface="微软雅黑" panose="020B0503020204020204" pitchFamily="34" charset="-122"/>
                  <a:ea typeface="微软雅黑" panose="020B0503020204020204" pitchFamily="34" charset="-122"/>
                </a:rPr>
                <a:t>做工瑕疵</a:t>
              </a:r>
            </a:p>
          </p:txBody>
        </p:sp>
        <p:sp>
          <p:nvSpPr>
            <p:cNvPr id="97" name="文本框 96">
              <a:extLst>
                <a:ext uri="{FF2B5EF4-FFF2-40B4-BE49-F238E27FC236}">
                  <a16:creationId xmlns:a16="http://schemas.microsoft.com/office/drawing/2014/main" id="{388ED0EA-21F2-7800-0356-1B0AEB80CE90}"/>
                </a:ext>
              </a:extLst>
            </p:cNvPr>
            <p:cNvSpPr txBox="1"/>
            <p:nvPr/>
          </p:nvSpPr>
          <p:spPr>
            <a:xfrm>
              <a:off x="753937" y="1830214"/>
              <a:ext cx="623889" cy="369332"/>
            </a:xfrm>
            <a:prstGeom prst="rect">
              <a:avLst/>
            </a:prstGeom>
            <a:noFill/>
          </p:spPr>
          <p:txBody>
            <a:bodyPr wrap="none" rtlCol="0">
              <a:spAutoFit/>
            </a:bodyPr>
            <a:lstStyle/>
            <a:p>
              <a:r>
                <a:rPr kumimoji="1" lang="en-US" altLang="zh-CN" dirty="0">
                  <a:solidFill>
                    <a:srgbClr val="C00000"/>
                  </a:solidFill>
                </a:rPr>
                <a:t>80%</a:t>
              </a:r>
              <a:endParaRPr kumimoji="1" lang="zh-CN" altLang="en-US" dirty="0">
                <a:solidFill>
                  <a:srgbClr val="C00000"/>
                </a:solidFill>
              </a:endParaRPr>
            </a:p>
          </p:txBody>
        </p:sp>
        <p:sp>
          <p:nvSpPr>
            <p:cNvPr id="98" name="右大括号 97">
              <a:extLst>
                <a:ext uri="{FF2B5EF4-FFF2-40B4-BE49-F238E27FC236}">
                  <a16:creationId xmlns:a16="http://schemas.microsoft.com/office/drawing/2014/main" id="{CDACA0E5-A134-9343-73DA-E74E44785093}"/>
                </a:ext>
              </a:extLst>
            </p:cNvPr>
            <p:cNvSpPr/>
            <p:nvPr/>
          </p:nvSpPr>
          <p:spPr>
            <a:xfrm rot="5400000">
              <a:off x="1802432" y="2477516"/>
              <a:ext cx="321397" cy="20162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
          <p:nvSpPr>
            <p:cNvPr id="100" name="文本框 99">
              <a:extLst>
                <a:ext uri="{FF2B5EF4-FFF2-40B4-BE49-F238E27FC236}">
                  <a16:creationId xmlns:a16="http://schemas.microsoft.com/office/drawing/2014/main" id="{37D13B07-D4A3-79BE-24AC-0AC040FBE7F3}"/>
                </a:ext>
              </a:extLst>
            </p:cNvPr>
            <p:cNvSpPr txBox="1"/>
            <p:nvPr/>
          </p:nvSpPr>
          <p:spPr>
            <a:xfrm>
              <a:off x="884019" y="3650688"/>
              <a:ext cx="2181312" cy="261610"/>
            </a:xfrm>
            <a:prstGeom prst="rect">
              <a:avLst/>
            </a:prstGeom>
            <a:noFill/>
          </p:spPr>
          <p:txBody>
            <a:bodyPr wrap="square">
              <a:spAutoFit/>
            </a:bodyPr>
            <a:lstStyle/>
            <a:p>
              <a:r>
                <a:rPr lang="zh-CN" altLang="zh-CN" sz="1100" dirty="0">
                  <a:solidFill>
                    <a:srgbClr val="C00000"/>
                  </a:solidFill>
                  <a:latin typeface="微软雅黑" panose="020B0503020204020204" pitchFamily="34" charset="-122"/>
                  <a:ea typeface="微软雅黑" panose="020B0503020204020204" pitchFamily="34" charset="-122"/>
                </a:rPr>
                <a:t>占据了累计退款金额的</a:t>
              </a:r>
              <a:r>
                <a:rPr lang="en-US" altLang="zh-CN" sz="1100" dirty="0">
                  <a:solidFill>
                    <a:srgbClr val="C00000"/>
                  </a:solidFill>
                  <a:latin typeface="微软雅黑" panose="020B0503020204020204" pitchFamily="34" charset="-122"/>
                  <a:ea typeface="微软雅黑" panose="020B0503020204020204" pitchFamily="34" charset="-122"/>
                </a:rPr>
                <a:t>80%</a:t>
              </a:r>
              <a:r>
                <a:rPr lang="zh-CN" altLang="zh-CN" sz="1100" dirty="0">
                  <a:solidFill>
                    <a:srgbClr val="C00000"/>
                  </a:solidFill>
                  <a:latin typeface="微软雅黑" panose="020B0503020204020204" pitchFamily="34" charset="-122"/>
                  <a:ea typeface="微软雅黑" panose="020B0503020204020204" pitchFamily="34" charset="-122"/>
                </a:rPr>
                <a:t>以上</a:t>
              </a:r>
              <a:endParaRPr lang="zh-CN" altLang="en-US" sz="1100" dirty="0">
                <a:solidFill>
                  <a:srgbClr val="C00000"/>
                </a:solidFill>
                <a:latin typeface="微软雅黑" panose="020B0503020204020204" pitchFamily="34" charset="-122"/>
                <a:ea typeface="微软雅黑" panose="020B0503020204020204" pitchFamily="34" charset="-122"/>
              </a:endParaRPr>
            </a:p>
          </p:txBody>
        </p:sp>
        <p:sp>
          <p:nvSpPr>
            <p:cNvPr id="102" name="文本框 101">
              <a:extLst>
                <a:ext uri="{FF2B5EF4-FFF2-40B4-BE49-F238E27FC236}">
                  <a16:creationId xmlns:a16="http://schemas.microsoft.com/office/drawing/2014/main" id="{C7AAC278-1C46-407F-D654-F96EC3FAC86A}"/>
                </a:ext>
              </a:extLst>
            </p:cNvPr>
            <p:cNvSpPr txBox="1"/>
            <p:nvPr/>
          </p:nvSpPr>
          <p:spPr>
            <a:xfrm>
              <a:off x="550125" y="3904906"/>
              <a:ext cx="2849099" cy="430887"/>
            </a:xfrm>
            <a:prstGeom prst="rect">
              <a:avLst/>
            </a:prstGeom>
            <a:noFill/>
          </p:spPr>
          <p:txBody>
            <a:bodyPr wrap="square">
              <a:spAutoFit/>
            </a:bodyPr>
            <a:lstStyle/>
            <a:p>
              <a:pPr algn="ctr"/>
              <a:r>
                <a:rPr lang="zh-CN" altLang="zh-CN" sz="1100" dirty="0">
                  <a:latin typeface="微软雅黑" panose="020B0503020204020204" pitchFamily="34" charset="-122"/>
                  <a:ea typeface="微软雅黑" panose="020B0503020204020204" pitchFamily="34" charset="-122"/>
                </a:rPr>
                <a:t>证实了快反模式下预防与鉴定环节的缺失</a:t>
              </a:r>
              <a:endParaRPr lang="en-US" altLang="zh-CN" sz="1100" dirty="0">
                <a:latin typeface="微软雅黑" panose="020B0503020204020204" pitchFamily="34" charset="-122"/>
                <a:ea typeface="微软雅黑" panose="020B0503020204020204" pitchFamily="34" charset="-122"/>
              </a:endParaRPr>
            </a:p>
            <a:p>
              <a:pPr algn="ctr"/>
              <a:r>
                <a:rPr lang="zh-CN" altLang="zh-CN" sz="1100" dirty="0">
                  <a:latin typeface="微软雅黑" panose="020B0503020204020204" pitchFamily="34" charset="-122"/>
                  <a:ea typeface="微软雅黑" panose="020B0503020204020204" pitchFamily="34" charset="-122"/>
                </a:rPr>
                <a:t>是导致外部失败成本激增的根源</a:t>
              </a:r>
              <a:endParaRPr lang="zh-CN" altLang="en-US" sz="1100" dirty="0">
                <a:latin typeface="微软雅黑" panose="020B0503020204020204" pitchFamily="34" charset="-122"/>
                <a:ea typeface="微软雅黑" panose="020B0503020204020204" pitchFamily="34" charset="-122"/>
              </a:endParaRPr>
            </a:p>
          </p:txBody>
        </p:sp>
      </p:grpSp>
      <p:sp>
        <p:nvSpPr>
          <p:cNvPr id="104" name="文本框 103">
            <a:extLst>
              <a:ext uri="{FF2B5EF4-FFF2-40B4-BE49-F238E27FC236}">
                <a16:creationId xmlns:a16="http://schemas.microsoft.com/office/drawing/2014/main" id="{935EEF60-D5B9-9AC4-EACB-B28147D5DBF2}"/>
              </a:ext>
            </a:extLst>
          </p:cNvPr>
          <p:cNvSpPr txBox="1"/>
          <p:nvPr/>
        </p:nvSpPr>
        <p:spPr>
          <a:xfrm>
            <a:off x="675238" y="951650"/>
            <a:ext cx="7897671" cy="570221"/>
          </a:xfrm>
          <a:prstGeom prst="rect">
            <a:avLst/>
          </a:prstGeom>
          <a:noFill/>
        </p:spPr>
        <p:txBody>
          <a:bodyPr wrap="square">
            <a:spAutoFit/>
          </a:bodyPr>
          <a:lstStyle/>
          <a:p>
            <a:pPr indent="314960" algn="just">
              <a:lnSpc>
                <a:spcPct val="150000"/>
              </a:lnSpc>
            </a:pPr>
            <a:r>
              <a:rPr lang="zh-CN" altLang="zh-CN" sz="1100" dirty="0">
                <a:latin typeface="微软雅黑" panose="020B0503020204020204" pitchFamily="34" charset="-122"/>
                <a:ea typeface="微软雅黑" panose="020B0503020204020204" pitchFamily="34" charset="-122"/>
              </a:rPr>
              <a:t>研究聚焦于“小单快反”模式下服装企业面临的高退货率和质量一致性痛点，以</a:t>
            </a:r>
            <a:r>
              <a:rPr lang="en-US" altLang="zh-CN" sz="1100" dirty="0">
                <a:latin typeface="微软雅黑" panose="020B0503020204020204" pitchFamily="34" charset="-122"/>
                <a:ea typeface="微软雅黑" panose="020B0503020204020204" pitchFamily="34" charset="-122"/>
              </a:rPr>
              <a:t>LS</a:t>
            </a:r>
            <a:r>
              <a:rPr lang="zh-CN" altLang="zh-CN" sz="1100" dirty="0">
                <a:latin typeface="微软雅黑" panose="020B0503020204020204" pitchFamily="34" charset="-122"/>
                <a:ea typeface="微软雅黑" panose="020B0503020204020204" pitchFamily="34" charset="-122"/>
              </a:rPr>
              <a:t>公司为研究对象，引入</a:t>
            </a:r>
            <a:r>
              <a:rPr lang="en-US" altLang="zh-CN" sz="1100" dirty="0">
                <a:latin typeface="微软雅黑" panose="020B0503020204020204" pitchFamily="34" charset="-122"/>
                <a:ea typeface="微软雅黑" panose="020B0503020204020204" pitchFamily="34" charset="-122"/>
              </a:rPr>
              <a:t>PAF</a:t>
            </a:r>
            <a:r>
              <a:rPr lang="zh-CN" altLang="zh-CN" sz="1100" dirty="0">
                <a:latin typeface="微软雅黑" panose="020B0503020204020204" pitchFamily="34" charset="-122"/>
                <a:ea typeface="微软雅黑" panose="020B0503020204020204" pitchFamily="34" charset="-122"/>
              </a:rPr>
              <a:t>质量成本模型，采用</a:t>
            </a:r>
            <a:r>
              <a:rPr lang="en-US" altLang="zh-CN" sz="1100" dirty="0">
                <a:latin typeface="微软雅黑" panose="020B0503020204020204" pitchFamily="34" charset="-122"/>
                <a:ea typeface="微软雅黑" panose="020B0503020204020204" pitchFamily="34" charset="-122"/>
              </a:rPr>
              <a:t>DMAIC</a:t>
            </a:r>
            <a:r>
              <a:rPr lang="zh-CN" altLang="zh-CN" sz="1100" dirty="0">
                <a:latin typeface="微软雅黑" panose="020B0503020204020204" pitchFamily="34" charset="-122"/>
                <a:ea typeface="微软雅黑" panose="020B0503020204020204" pitchFamily="34" charset="-122"/>
              </a:rPr>
              <a:t>系统模型，结合工业工程中的</a:t>
            </a:r>
            <a:r>
              <a:rPr lang="en-US" altLang="zh-CN" sz="1100" dirty="0">
                <a:latin typeface="微软雅黑" panose="020B0503020204020204" pitchFamily="34" charset="-122"/>
                <a:ea typeface="微软雅黑" panose="020B0503020204020204" pitchFamily="34" charset="-122"/>
              </a:rPr>
              <a:t>ECRS</a:t>
            </a:r>
            <a:r>
              <a:rPr lang="zh-CN" altLang="zh-CN" sz="1100" dirty="0">
                <a:latin typeface="微软雅黑" panose="020B0503020204020204" pitchFamily="34" charset="-122"/>
                <a:ea typeface="微软雅黑" panose="020B0503020204020204" pitchFamily="34" charset="-122"/>
              </a:rPr>
              <a:t>原则和数据实证分析，得出了以下主要结论：</a:t>
            </a:r>
          </a:p>
        </p:txBody>
      </p:sp>
      <p:grpSp>
        <p:nvGrpSpPr>
          <p:cNvPr id="149" name="组合 148">
            <a:extLst>
              <a:ext uri="{FF2B5EF4-FFF2-40B4-BE49-F238E27FC236}">
                <a16:creationId xmlns:a16="http://schemas.microsoft.com/office/drawing/2014/main" id="{1D5D209B-D173-9499-EE13-1772EF9EB87D}"/>
              </a:ext>
            </a:extLst>
          </p:cNvPr>
          <p:cNvGrpSpPr/>
          <p:nvPr/>
        </p:nvGrpSpPr>
        <p:grpSpPr>
          <a:xfrm>
            <a:off x="3575069" y="1534141"/>
            <a:ext cx="2016225" cy="2801651"/>
            <a:chOff x="3431334" y="1534141"/>
            <a:chExt cx="2016225" cy="2801651"/>
          </a:xfrm>
        </p:grpSpPr>
        <p:sp>
          <p:nvSpPr>
            <p:cNvPr id="105" name="圆角矩形 104">
              <a:extLst>
                <a:ext uri="{FF2B5EF4-FFF2-40B4-BE49-F238E27FC236}">
                  <a16:creationId xmlns:a16="http://schemas.microsoft.com/office/drawing/2014/main" id="{A0468CD6-67B5-D232-5CCC-30E4B5BDCD74}"/>
                </a:ext>
              </a:extLst>
            </p:cNvPr>
            <p:cNvSpPr/>
            <p:nvPr/>
          </p:nvSpPr>
          <p:spPr>
            <a:xfrm>
              <a:off x="3707939" y="2072306"/>
              <a:ext cx="961817"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退款金额</a:t>
              </a:r>
            </a:p>
          </p:txBody>
        </p:sp>
        <p:sp>
          <p:nvSpPr>
            <p:cNvPr id="106" name="圆角矩形 105">
              <a:extLst>
                <a:ext uri="{FF2B5EF4-FFF2-40B4-BE49-F238E27FC236}">
                  <a16:creationId xmlns:a16="http://schemas.microsoft.com/office/drawing/2014/main" id="{BF90CE7E-7CAF-7EF0-94A5-21824BA62D37}"/>
                </a:ext>
              </a:extLst>
            </p:cNvPr>
            <p:cNvSpPr/>
            <p:nvPr/>
          </p:nvSpPr>
          <p:spPr>
            <a:xfrm>
              <a:off x="3707939" y="2670331"/>
              <a:ext cx="961817"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退款单数</a:t>
              </a:r>
            </a:p>
          </p:txBody>
        </p:sp>
        <p:sp>
          <p:nvSpPr>
            <p:cNvPr id="107" name="圆角矩形 106">
              <a:extLst>
                <a:ext uri="{FF2B5EF4-FFF2-40B4-BE49-F238E27FC236}">
                  <a16:creationId xmlns:a16="http://schemas.microsoft.com/office/drawing/2014/main" id="{2907F384-31F7-41C5-4E57-83B9090C74C1}"/>
                </a:ext>
              </a:extLst>
            </p:cNvPr>
            <p:cNvSpPr/>
            <p:nvPr/>
          </p:nvSpPr>
          <p:spPr>
            <a:xfrm>
              <a:off x="3707939" y="3255957"/>
              <a:ext cx="1233081"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流失竞店人数</a:t>
              </a:r>
            </a:p>
          </p:txBody>
        </p:sp>
        <p:sp>
          <p:nvSpPr>
            <p:cNvPr id="109" name="下箭头 108">
              <a:extLst>
                <a:ext uri="{FF2B5EF4-FFF2-40B4-BE49-F238E27FC236}">
                  <a16:creationId xmlns:a16="http://schemas.microsoft.com/office/drawing/2014/main" id="{C352D537-F14C-31C0-3F01-FD8592232CEE}"/>
                </a:ext>
              </a:extLst>
            </p:cNvPr>
            <p:cNvSpPr/>
            <p:nvPr/>
          </p:nvSpPr>
          <p:spPr>
            <a:xfrm>
              <a:off x="4999471" y="2276545"/>
              <a:ext cx="359726" cy="1097818"/>
            </a:xfrm>
            <a:prstGeom prst="downArrow">
              <a:avLst/>
            </a:prstGeom>
            <a:gradFill flip="none" rotWithShape="1">
              <a:gsLst>
                <a:gs pos="0">
                  <a:srgbClr val="C00000">
                    <a:lumMod val="81003"/>
                    <a:lumOff val="18997"/>
                  </a:srgbClr>
                </a:gs>
                <a:gs pos="50000">
                  <a:srgbClr val="FF0000">
                    <a:lumMod val="48000"/>
                    <a:lumOff val="52000"/>
                  </a:srgbClr>
                </a:gs>
                <a:gs pos="100000">
                  <a:srgbClr val="FF0000">
                    <a:lumMod val="69000"/>
                    <a:lumOff val="31000"/>
                  </a:srgb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t>显著下降</a:t>
              </a:r>
            </a:p>
          </p:txBody>
        </p:sp>
        <p:sp>
          <p:nvSpPr>
            <p:cNvPr id="111" name="文本框 110">
              <a:extLst>
                <a:ext uri="{FF2B5EF4-FFF2-40B4-BE49-F238E27FC236}">
                  <a16:creationId xmlns:a16="http://schemas.microsoft.com/office/drawing/2014/main" id="{6FA56789-AA23-435A-B64D-369E04E784E6}"/>
                </a:ext>
              </a:extLst>
            </p:cNvPr>
            <p:cNvSpPr txBox="1"/>
            <p:nvPr/>
          </p:nvSpPr>
          <p:spPr>
            <a:xfrm>
              <a:off x="3563900" y="1534141"/>
              <a:ext cx="1756753" cy="430887"/>
            </a:xfrm>
            <a:prstGeom prst="rect">
              <a:avLst/>
            </a:prstGeom>
            <a:noFill/>
          </p:spPr>
          <p:txBody>
            <a:bodyPr wrap="square">
              <a:spAutoFit/>
            </a:bodyPr>
            <a:lstStyle/>
            <a:p>
              <a:pPr algn="ctr"/>
              <a:r>
                <a:rPr lang="zh-CN" altLang="zh-CN" sz="1100" dirty="0">
                  <a:latin typeface="微软雅黑" panose="020B0503020204020204" pitchFamily="34" charset="-122"/>
                  <a:ea typeface="微软雅黑" panose="020B0503020204020204" pitchFamily="34" charset="-122"/>
                </a:rPr>
                <a:t>实施面料标准检验入库与后道大货全检验策略后</a:t>
              </a:r>
              <a:endParaRPr lang="zh-CN" altLang="en-US" sz="1100" dirty="0">
                <a:latin typeface="微软雅黑" panose="020B0503020204020204" pitchFamily="34" charset="-122"/>
                <a:ea typeface="微软雅黑" panose="020B0503020204020204" pitchFamily="34" charset="-122"/>
              </a:endParaRPr>
            </a:p>
          </p:txBody>
        </p:sp>
        <p:sp>
          <p:nvSpPr>
            <p:cNvPr id="113" name="文本框 112">
              <a:extLst>
                <a:ext uri="{FF2B5EF4-FFF2-40B4-BE49-F238E27FC236}">
                  <a16:creationId xmlns:a16="http://schemas.microsoft.com/office/drawing/2014/main" id="{1D1A6568-7250-F71F-CC4B-71608478797D}"/>
                </a:ext>
              </a:extLst>
            </p:cNvPr>
            <p:cNvSpPr txBox="1"/>
            <p:nvPr/>
          </p:nvSpPr>
          <p:spPr>
            <a:xfrm>
              <a:off x="3431334" y="3904905"/>
              <a:ext cx="2016225" cy="430887"/>
            </a:xfrm>
            <a:prstGeom prst="rect">
              <a:avLst/>
            </a:prstGeom>
            <a:noFill/>
          </p:spPr>
          <p:txBody>
            <a:bodyPr wrap="square">
              <a:spAutoFit/>
            </a:bodyPr>
            <a:lstStyle/>
            <a:p>
              <a:pPr algn="ctr"/>
              <a:r>
                <a:rPr lang="zh-CN" altLang="zh-CN" sz="1100" dirty="0">
                  <a:latin typeface="微软雅黑" panose="020B0503020204020204" pitchFamily="34" charset="-122"/>
                  <a:ea typeface="微软雅黑" panose="020B0503020204020204" pitchFamily="34" charset="-122"/>
                </a:rPr>
                <a:t>企业完全可以不牺牲交付速度</a:t>
              </a:r>
              <a:endParaRPr lang="en-US" altLang="zh-CN" sz="1100" dirty="0">
                <a:latin typeface="微软雅黑" panose="020B0503020204020204" pitchFamily="34" charset="-122"/>
                <a:ea typeface="微软雅黑" panose="020B0503020204020204" pitchFamily="34" charset="-122"/>
              </a:endParaRPr>
            </a:p>
            <a:p>
              <a:pPr algn="ctr"/>
              <a:r>
                <a:rPr lang="zh-CN" altLang="zh-CN" sz="1100" dirty="0">
                  <a:latin typeface="微软雅黑" panose="020B0503020204020204" pitchFamily="34" charset="-122"/>
                  <a:ea typeface="微软雅黑" panose="020B0503020204020204" pitchFamily="34" charset="-122"/>
                </a:rPr>
                <a:t>实现样货质量一致性 </a:t>
              </a:r>
              <a:endParaRPr lang="zh-CN" altLang="en-US" sz="1100" dirty="0">
                <a:latin typeface="微软雅黑" panose="020B0503020204020204" pitchFamily="34" charset="-122"/>
                <a:ea typeface="微软雅黑" panose="020B0503020204020204" pitchFamily="34" charset="-122"/>
              </a:endParaRPr>
            </a:p>
          </p:txBody>
        </p:sp>
      </p:grpSp>
      <p:grpSp>
        <p:nvGrpSpPr>
          <p:cNvPr id="150" name="组合 149">
            <a:extLst>
              <a:ext uri="{FF2B5EF4-FFF2-40B4-BE49-F238E27FC236}">
                <a16:creationId xmlns:a16="http://schemas.microsoft.com/office/drawing/2014/main" id="{6E4E91FC-366F-F94B-534E-B7F57E36767F}"/>
              </a:ext>
            </a:extLst>
          </p:cNvPr>
          <p:cNvGrpSpPr/>
          <p:nvPr/>
        </p:nvGrpSpPr>
        <p:grpSpPr>
          <a:xfrm>
            <a:off x="5767139" y="1534141"/>
            <a:ext cx="3132858" cy="2717776"/>
            <a:chOff x="5767139" y="1534141"/>
            <a:chExt cx="3132858" cy="2717776"/>
          </a:xfrm>
        </p:grpSpPr>
        <p:grpSp>
          <p:nvGrpSpPr>
            <p:cNvPr id="114" name="Google Shape;5620;p76">
              <a:extLst>
                <a:ext uri="{FF2B5EF4-FFF2-40B4-BE49-F238E27FC236}">
                  <a16:creationId xmlns:a16="http://schemas.microsoft.com/office/drawing/2014/main" id="{0C68D010-30B1-74AC-4B07-11D04C4D8EE2}"/>
                </a:ext>
              </a:extLst>
            </p:cNvPr>
            <p:cNvGrpSpPr/>
            <p:nvPr/>
          </p:nvGrpSpPr>
          <p:grpSpPr>
            <a:xfrm>
              <a:off x="6230590" y="2734150"/>
              <a:ext cx="212052" cy="452337"/>
              <a:chOff x="4584850" y="4399275"/>
              <a:chExt cx="225875" cy="481825"/>
            </a:xfrm>
            <a:solidFill>
              <a:srgbClr val="1E80E2"/>
            </a:solidFill>
          </p:grpSpPr>
          <p:sp>
            <p:nvSpPr>
              <p:cNvPr id="115" name="Google Shape;5621;p76">
                <a:extLst>
                  <a:ext uri="{FF2B5EF4-FFF2-40B4-BE49-F238E27FC236}">
                    <a16:creationId xmlns:a16="http://schemas.microsoft.com/office/drawing/2014/main" id="{5F8B7041-1837-0148-984E-EB0993F836F8}"/>
                  </a:ext>
                </a:extLst>
              </p:cNvPr>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435D74"/>
                  </a:solidFill>
                  <a:effectLst/>
                  <a:uLnTx/>
                  <a:uFillTx/>
                  <a:latin typeface="等线" panose="020F0502020204030204"/>
                  <a:ea typeface="+mn-ea"/>
                  <a:cs typeface="+mn-cs"/>
                </a:endParaRPr>
              </a:p>
            </p:txBody>
          </p:sp>
          <p:sp>
            <p:nvSpPr>
              <p:cNvPr id="116" name="Google Shape;5622;p76">
                <a:extLst>
                  <a:ext uri="{FF2B5EF4-FFF2-40B4-BE49-F238E27FC236}">
                    <a16:creationId xmlns:a16="http://schemas.microsoft.com/office/drawing/2014/main" id="{378A12B7-4D8E-BA9C-547C-22336DF21540}"/>
                  </a:ext>
                </a:extLst>
              </p:cNvPr>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435D74"/>
                  </a:solidFill>
                  <a:effectLst/>
                  <a:uLnTx/>
                  <a:uFillTx/>
                  <a:latin typeface="等线" panose="020F0502020204030204"/>
                  <a:ea typeface="+mn-ea"/>
                  <a:cs typeface="+mn-cs"/>
                </a:endParaRPr>
              </a:p>
            </p:txBody>
          </p:sp>
        </p:grpSp>
        <p:grpSp>
          <p:nvGrpSpPr>
            <p:cNvPr id="117" name="Google Shape;5620;p76">
              <a:extLst>
                <a:ext uri="{FF2B5EF4-FFF2-40B4-BE49-F238E27FC236}">
                  <a16:creationId xmlns:a16="http://schemas.microsoft.com/office/drawing/2014/main" id="{286F25A4-76F1-7469-A05C-D71336F406BB}"/>
                </a:ext>
              </a:extLst>
            </p:cNvPr>
            <p:cNvGrpSpPr/>
            <p:nvPr/>
          </p:nvGrpSpPr>
          <p:grpSpPr>
            <a:xfrm>
              <a:off x="6442642" y="2734150"/>
              <a:ext cx="212052" cy="452337"/>
              <a:chOff x="4584850" y="4399275"/>
              <a:chExt cx="225875" cy="481825"/>
            </a:xfrm>
            <a:solidFill>
              <a:srgbClr val="1E80E2"/>
            </a:solidFill>
          </p:grpSpPr>
          <p:sp>
            <p:nvSpPr>
              <p:cNvPr id="118" name="Google Shape;5621;p76">
                <a:extLst>
                  <a:ext uri="{FF2B5EF4-FFF2-40B4-BE49-F238E27FC236}">
                    <a16:creationId xmlns:a16="http://schemas.microsoft.com/office/drawing/2014/main" id="{FE34A29D-551F-8CC2-FDB2-CC72B88F88FC}"/>
                  </a:ext>
                </a:extLst>
              </p:cNvPr>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435D74"/>
                  </a:solidFill>
                  <a:effectLst/>
                  <a:uLnTx/>
                  <a:uFillTx/>
                  <a:latin typeface="等线" panose="020F0502020204030204"/>
                  <a:ea typeface="+mn-ea"/>
                  <a:cs typeface="+mn-cs"/>
                </a:endParaRPr>
              </a:p>
            </p:txBody>
          </p:sp>
          <p:sp>
            <p:nvSpPr>
              <p:cNvPr id="119" name="Google Shape;5622;p76">
                <a:extLst>
                  <a:ext uri="{FF2B5EF4-FFF2-40B4-BE49-F238E27FC236}">
                    <a16:creationId xmlns:a16="http://schemas.microsoft.com/office/drawing/2014/main" id="{CBEFD623-B930-9317-2D61-CE51F223C6BF}"/>
                  </a:ext>
                </a:extLst>
              </p:cNvPr>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435D74"/>
                  </a:solidFill>
                  <a:effectLst/>
                  <a:uLnTx/>
                  <a:uFillTx/>
                  <a:latin typeface="等线" panose="020F0502020204030204"/>
                  <a:ea typeface="+mn-ea"/>
                  <a:cs typeface="+mn-cs"/>
                </a:endParaRPr>
              </a:p>
            </p:txBody>
          </p:sp>
        </p:grpSp>
        <p:grpSp>
          <p:nvGrpSpPr>
            <p:cNvPr id="120" name="Google Shape;5620;p76">
              <a:extLst>
                <a:ext uri="{FF2B5EF4-FFF2-40B4-BE49-F238E27FC236}">
                  <a16:creationId xmlns:a16="http://schemas.microsoft.com/office/drawing/2014/main" id="{F2071775-D270-50A7-1201-9A5FE36B428B}"/>
                </a:ext>
              </a:extLst>
            </p:cNvPr>
            <p:cNvGrpSpPr/>
            <p:nvPr/>
          </p:nvGrpSpPr>
          <p:grpSpPr>
            <a:xfrm>
              <a:off x="6654694" y="2734150"/>
              <a:ext cx="212052" cy="452337"/>
              <a:chOff x="4584850" y="4399275"/>
              <a:chExt cx="225875" cy="481825"/>
            </a:xfrm>
            <a:solidFill>
              <a:srgbClr val="1E80E2"/>
            </a:solidFill>
          </p:grpSpPr>
          <p:sp>
            <p:nvSpPr>
              <p:cNvPr id="121" name="Google Shape;5621;p76">
                <a:extLst>
                  <a:ext uri="{FF2B5EF4-FFF2-40B4-BE49-F238E27FC236}">
                    <a16:creationId xmlns:a16="http://schemas.microsoft.com/office/drawing/2014/main" id="{8E7EDA62-E17A-25C3-038B-82F4C4948EBD}"/>
                  </a:ext>
                </a:extLst>
              </p:cNvPr>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435D74"/>
                  </a:solidFill>
                  <a:effectLst/>
                  <a:uLnTx/>
                  <a:uFillTx/>
                  <a:latin typeface="等线" panose="020F0502020204030204"/>
                  <a:ea typeface="+mn-ea"/>
                  <a:cs typeface="+mn-cs"/>
                </a:endParaRPr>
              </a:p>
            </p:txBody>
          </p:sp>
          <p:sp>
            <p:nvSpPr>
              <p:cNvPr id="122" name="Google Shape;5622;p76">
                <a:extLst>
                  <a:ext uri="{FF2B5EF4-FFF2-40B4-BE49-F238E27FC236}">
                    <a16:creationId xmlns:a16="http://schemas.microsoft.com/office/drawing/2014/main" id="{58811A98-86EB-87BA-9D31-26472322D998}"/>
                  </a:ext>
                </a:extLst>
              </p:cNvPr>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srgbClr val="435D74"/>
                  </a:solidFill>
                  <a:effectLst/>
                  <a:uLnTx/>
                  <a:uFillTx/>
                  <a:latin typeface="等线" panose="020F0502020204030204"/>
                  <a:ea typeface="+mn-ea"/>
                  <a:cs typeface="+mn-cs"/>
                </a:endParaRPr>
              </a:p>
            </p:txBody>
          </p:sp>
        </p:grpSp>
        <p:grpSp>
          <p:nvGrpSpPr>
            <p:cNvPr id="123" name="Google Shape;5659;p76">
              <a:extLst>
                <a:ext uri="{FF2B5EF4-FFF2-40B4-BE49-F238E27FC236}">
                  <a16:creationId xmlns:a16="http://schemas.microsoft.com/office/drawing/2014/main" id="{5E258ACF-9FF4-F0B6-A814-B26111910F66}"/>
                </a:ext>
              </a:extLst>
            </p:cNvPr>
            <p:cNvGrpSpPr/>
            <p:nvPr/>
          </p:nvGrpSpPr>
          <p:grpSpPr>
            <a:xfrm>
              <a:off x="6299078" y="2080364"/>
              <a:ext cx="471933" cy="432048"/>
              <a:chOff x="5049575" y="4993600"/>
              <a:chExt cx="482050" cy="478925"/>
            </a:xfrm>
            <a:solidFill>
              <a:srgbClr val="1A74CC"/>
            </a:solidFill>
          </p:grpSpPr>
          <p:sp>
            <p:nvSpPr>
              <p:cNvPr id="124" name="Google Shape;5660;p76">
                <a:extLst>
                  <a:ext uri="{FF2B5EF4-FFF2-40B4-BE49-F238E27FC236}">
                    <a16:creationId xmlns:a16="http://schemas.microsoft.com/office/drawing/2014/main" id="{BC585977-AA6A-51D7-9D42-13C3154E66C0}"/>
                  </a:ext>
                </a:extLst>
              </p:cNvPr>
              <p:cNvSpPr/>
              <p:nvPr/>
            </p:nvSpPr>
            <p:spPr>
              <a:xfrm>
                <a:off x="5063200"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sp>
            <p:nvSpPr>
              <p:cNvPr id="125" name="Google Shape;5661;p76">
                <a:extLst>
                  <a:ext uri="{FF2B5EF4-FFF2-40B4-BE49-F238E27FC236}">
                    <a16:creationId xmlns:a16="http://schemas.microsoft.com/office/drawing/2014/main" id="{0366382C-BE25-BE85-149B-EC35905F353D}"/>
                  </a:ext>
                </a:extLst>
              </p:cNvPr>
              <p:cNvSpPr/>
              <p:nvPr/>
            </p:nvSpPr>
            <p:spPr>
              <a:xfrm>
                <a:off x="5299425" y="5133350"/>
                <a:ext cx="232200" cy="339175"/>
              </a:xfrm>
              <a:custGeom>
                <a:avLst/>
                <a:gdLst/>
                <a:ahLst/>
                <a:cxnLst/>
                <a:rect l="l" t="t" r="r" b="b"/>
                <a:pathLst>
                  <a:path w="9288" h="13567" extrusionOk="0">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sp>
            <p:nvSpPr>
              <p:cNvPr id="126" name="Google Shape;5662;p76">
                <a:extLst>
                  <a:ext uri="{FF2B5EF4-FFF2-40B4-BE49-F238E27FC236}">
                    <a16:creationId xmlns:a16="http://schemas.microsoft.com/office/drawing/2014/main" id="{FEF55463-6A69-4004-F52E-D0B7842EA00D}"/>
                  </a:ext>
                </a:extLst>
              </p:cNvPr>
              <p:cNvSpPr/>
              <p:nvPr/>
            </p:nvSpPr>
            <p:spPr>
              <a:xfrm>
                <a:off x="5184475" y="4993600"/>
                <a:ext cx="334125" cy="168525"/>
              </a:xfrm>
              <a:custGeom>
                <a:avLst/>
                <a:gdLst/>
                <a:ahLst/>
                <a:cxnLst/>
                <a:rect l="l" t="t" r="r" b="b"/>
                <a:pathLst>
                  <a:path w="13365" h="6741" extrusionOk="0">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sp>
            <p:nvSpPr>
              <p:cNvPr id="127" name="Google Shape;5663;p76">
                <a:extLst>
                  <a:ext uri="{FF2B5EF4-FFF2-40B4-BE49-F238E27FC236}">
                    <a16:creationId xmlns:a16="http://schemas.microsoft.com/office/drawing/2014/main" id="{9C032437-C965-87EB-6B2A-B085B0E42AFE}"/>
                  </a:ext>
                </a:extLst>
              </p:cNvPr>
              <p:cNvSpPr/>
              <p:nvPr/>
            </p:nvSpPr>
            <p:spPr>
              <a:xfrm>
                <a:off x="5049575" y="5132450"/>
                <a:ext cx="221650" cy="339925"/>
              </a:xfrm>
              <a:custGeom>
                <a:avLst/>
                <a:gdLst/>
                <a:ahLst/>
                <a:cxnLst/>
                <a:rect l="l" t="t" r="r" b="b"/>
                <a:pathLst>
                  <a:path w="8866" h="13597" extrusionOk="0">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grpFill/>
              <a:ln>
                <a:noFill/>
              </a:ln>
            </p:spPr>
            <p:txBody>
              <a:bodyPr spcFirstLastPara="1" wrap="square" lIns="121900" tIns="121900" rIns="121900" bIns="121900" anchor="ctr" anchorCtr="0">
                <a:noAutofit/>
              </a:bodyPr>
              <a:lstStyle/>
              <a:p>
                <a:endParaRPr sz="2400">
                  <a:solidFill>
                    <a:srgbClr val="435D74"/>
                  </a:solidFill>
                </a:endParaRPr>
              </a:p>
            </p:txBody>
          </p:sp>
        </p:grpSp>
        <p:sp>
          <p:nvSpPr>
            <p:cNvPr id="128" name="圆角矩形 127">
              <a:extLst>
                <a:ext uri="{FF2B5EF4-FFF2-40B4-BE49-F238E27FC236}">
                  <a16:creationId xmlns:a16="http://schemas.microsoft.com/office/drawing/2014/main" id="{BB715C80-405C-7D51-491B-AAF4F9664857}"/>
                </a:ext>
              </a:extLst>
            </p:cNvPr>
            <p:cNvSpPr/>
            <p:nvPr/>
          </p:nvSpPr>
          <p:spPr>
            <a:xfrm>
              <a:off x="7092888" y="2072306"/>
              <a:ext cx="961817"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退款金额</a:t>
              </a:r>
            </a:p>
          </p:txBody>
        </p:sp>
        <p:sp>
          <p:nvSpPr>
            <p:cNvPr id="129" name="圆角矩形 128">
              <a:extLst>
                <a:ext uri="{FF2B5EF4-FFF2-40B4-BE49-F238E27FC236}">
                  <a16:creationId xmlns:a16="http://schemas.microsoft.com/office/drawing/2014/main" id="{1676CC1A-3A01-33FB-0424-54A6C265B249}"/>
                </a:ext>
              </a:extLst>
            </p:cNvPr>
            <p:cNvSpPr/>
            <p:nvPr/>
          </p:nvSpPr>
          <p:spPr>
            <a:xfrm>
              <a:off x="6999281" y="2749544"/>
              <a:ext cx="1210109"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流失竞店人数</a:t>
              </a:r>
            </a:p>
          </p:txBody>
        </p:sp>
        <p:sp>
          <p:nvSpPr>
            <p:cNvPr id="130" name="文本框 129">
              <a:extLst>
                <a:ext uri="{FF2B5EF4-FFF2-40B4-BE49-F238E27FC236}">
                  <a16:creationId xmlns:a16="http://schemas.microsoft.com/office/drawing/2014/main" id="{D4E01AE1-705D-B0EE-DADE-D256E326C558}"/>
                </a:ext>
              </a:extLst>
            </p:cNvPr>
            <p:cNvSpPr txBox="1"/>
            <p:nvPr/>
          </p:nvSpPr>
          <p:spPr>
            <a:xfrm>
              <a:off x="7225476" y="2501545"/>
              <a:ext cx="748923" cy="261610"/>
            </a:xfrm>
            <a:prstGeom prst="rect">
              <a:avLst/>
            </a:prstGeom>
            <a:noFill/>
          </p:spPr>
          <p:txBody>
            <a:bodyPr wrap="none" rtlCol="0">
              <a:spAutoFit/>
            </a:bodyPr>
            <a:lstStyle/>
            <a:p>
              <a:r>
                <a:rPr lang="zh-CN" altLang="en-US" sz="1100" dirty="0">
                  <a:solidFill>
                    <a:srgbClr val="C00000"/>
                  </a:solidFill>
                  <a:latin typeface="微软雅黑" panose="020B0503020204020204" pitchFamily="34" charset="-122"/>
                  <a:ea typeface="微软雅黑" panose="020B0503020204020204" pitchFamily="34" charset="-122"/>
                </a:rPr>
                <a:t>呈正相关</a:t>
              </a:r>
            </a:p>
          </p:txBody>
        </p:sp>
        <p:grpSp>
          <p:nvGrpSpPr>
            <p:cNvPr id="131" name="Google Shape;9569;p88">
              <a:extLst>
                <a:ext uri="{FF2B5EF4-FFF2-40B4-BE49-F238E27FC236}">
                  <a16:creationId xmlns:a16="http://schemas.microsoft.com/office/drawing/2014/main" id="{5937C92B-11B7-D185-E5CD-8BDCBABD7008}"/>
                </a:ext>
              </a:extLst>
            </p:cNvPr>
            <p:cNvGrpSpPr/>
            <p:nvPr/>
          </p:nvGrpSpPr>
          <p:grpSpPr>
            <a:xfrm>
              <a:off x="6299905" y="3287702"/>
              <a:ext cx="471099" cy="555530"/>
              <a:chOff x="6266750" y="3169630"/>
              <a:chExt cx="270747" cy="319270"/>
            </a:xfrm>
            <a:solidFill>
              <a:srgbClr val="1E80E2"/>
            </a:solidFill>
          </p:grpSpPr>
          <p:sp>
            <p:nvSpPr>
              <p:cNvPr id="132" name="Google Shape;9570;p88">
                <a:extLst>
                  <a:ext uri="{FF2B5EF4-FFF2-40B4-BE49-F238E27FC236}">
                    <a16:creationId xmlns:a16="http://schemas.microsoft.com/office/drawing/2014/main" id="{2E042CBA-DA61-D391-2678-541CAE0E98E3}"/>
                  </a:ext>
                </a:extLst>
              </p:cNvPr>
              <p:cNvSpPr/>
              <p:nvPr/>
            </p:nvSpPr>
            <p:spPr>
              <a:xfrm>
                <a:off x="6322725" y="3276925"/>
                <a:ext cx="6550" cy="16100"/>
              </a:xfrm>
              <a:custGeom>
                <a:avLst/>
                <a:gdLst/>
                <a:ahLst/>
                <a:cxnLst/>
                <a:rect l="l" t="t" r="r" b="b"/>
                <a:pathLst>
                  <a:path w="262" h="644" extrusionOk="0">
                    <a:moveTo>
                      <a:pt x="0" y="0"/>
                    </a:moveTo>
                    <a:lnTo>
                      <a:pt x="0" y="643"/>
                    </a:lnTo>
                    <a:cubicBezTo>
                      <a:pt x="119" y="596"/>
                      <a:pt x="191" y="477"/>
                      <a:pt x="214" y="357"/>
                    </a:cubicBezTo>
                    <a:cubicBezTo>
                      <a:pt x="262" y="191"/>
                      <a:pt x="167" y="48"/>
                      <a:pt x="0"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33" name="Google Shape;9571;p88">
                <a:extLst>
                  <a:ext uri="{FF2B5EF4-FFF2-40B4-BE49-F238E27FC236}">
                    <a16:creationId xmlns:a16="http://schemas.microsoft.com/office/drawing/2014/main" id="{FD6DBD48-BF24-BF63-C7BB-3EA1075A4AEC}"/>
                  </a:ext>
                </a:extLst>
              </p:cNvPr>
              <p:cNvSpPr/>
              <p:nvPr/>
            </p:nvSpPr>
            <p:spPr>
              <a:xfrm>
                <a:off x="6266750" y="3221699"/>
                <a:ext cx="122075" cy="104050"/>
              </a:xfrm>
              <a:custGeom>
                <a:avLst/>
                <a:gdLst/>
                <a:ahLst/>
                <a:cxnLst/>
                <a:rect l="l" t="t" r="r" b="b"/>
                <a:pathLst>
                  <a:path w="4883" h="4162" extrusionOk="0">
                    <a:moveTo>
                      <a:pt x="2084" y="661"/>
                    </a:moveTo>
                    <a:cubicBezTo>
                      <a:pt x="2162" y="661"/>
                      <a:pt x="2239" y="709"/>
                      <a:pt x="2239" y="804"/>
                    </a:cubicBezTo>
                    <a:lnTo>
                      <a:pt x="2239" y="923"/>
                    </a:lnTo>
                    <a:cubicBezTo>
                      <a:pt x="2382" y="947"/>
                      <a:pt x="2501" y="995"/>
                      <a:pt x="2596" y="1114"/>
                    </a:cubicBezTo>
                    <a:cubicBezTo>
                      <a:pt x="2668" y="1161"/>
                      <a:pt x="2668" y="1257"/>
                      <a:pt x="2596" y="1328"/>
                    </a:cubicBezTo>
                    <a:cubicBezTo>
                      <a:pt x="2561" y="1352"/>
                      <a:pt x="2519" y="1364"/>
                      <a:pt x="2480" y="1364"/>
                    </a:cubicBezTo>
                    <a:cubicBezTo>
                      <a:pt x="2441" y="1364"/>
                      <a:pt x="2406" y="1352"/>
                      <a:pt x="2382" y="1328"/>
                    </a:cubicBezTo>
                    <a:cubicBezTo>
                      <a:pt x="2334" y="1304"/>
                      <a:pt x="2287" y="1280"/>
                      <a:pt x="2263" y="1257"/>
                    </a:cubicBezTo>
                    <a:lnTo>
                      <a:pt x="2263" y="1876"/>
                    </a:lnTo>
                    <a:lnTo>
                      <a:pt x="2358" y="1923"/>
                    </a:lnTo>
                    <a:cubicBezTo>
                      <a:pt x="2668" y="2019"/>
                      <a:pt x="2834" y="2328"/>
                      <a:pt x="2787" y="2638"/>
                    </a:cubicBezTo>
                    <a:cubicBezTo>
                      <a:pt x="2739" y="2900"/>
                      <a:pt x="2525" y="3138"/>
                      <a:pt x="2263" y="3186"/>
                    </a:cubicBezTo>
                    <a:lnTo>
                      <a:pt x="2263" y="3352"/>
                    </a:lnTo>
                    <a:cubicBezTo>
                      <a:pt x="2263" y="3448"/>
                      <a:pt x="2180" y="3495"/>
                      <a:pt x="2096" y="3495"/>
                    </a:cubicBezTo>
                    <a:cubicBezTo>
                      <a:pt x="2013" y="3495"/>
                      <a:pt x="1929" y="3448"/>
                      <a:pt x="1929" y="3352"/>
                    </a:cubicBezTo>
                    <a:lnTo>
                      <a:pt x="1929" y="3209"/>
                    </a:lnTo>
                    <a:cubicBezTo>
                      <a:pt x="1787" y="3209"/>
                      <a:pt x="1620" y="3138"/>
                      <a:pt x="1501" y="3043"/>
                    </a:cubicBezTo>
                    <a:cubicBezTo>
                      <a:pt x="1406" y="2995"/>
                      <a:pt x="1406" y="2900"/>
                      <a:pt x="1453" y="2828"/>
                    </a:cubicBezTo>
                    <a:lnTo>
                      <a:pt x="1429" y="2805"/>
                    </a:lnTo>
                    <a:cubicBezTo>
                      <a:pt x="1456" y="2765"/>
                      <a:pt x="1496" y="2748"/>
                      <a:pt x="1539" y="2748"/>
                    </a:cubicBezTo>
                    <a:cubicBezTo>
                      <a:pt x="1575" y="2748"/>
                      <a:pt x="1612" y="2759"/>
                      <a:pt x="1644" y="2781"/>
                    </a:cubicBezTo>
                    <a:cubicBezTo>
                      <a:pt x="1739" y="2828"/>
                      <a:pt x="1810" y="2876"/>
                      <a:pt x="1929" y="2876"/>
                    </a:cubicBezTo>
                    <a:lnTo>
                      <a:pt x="1929" y="2090"/>
                    </a:lnTo>
                    <a:cubicBezTo>
                      <a:pt x="1834" y="2043"/>
                      <a:pt x="1739" y="1995"/>
                      <a:pt x="1644" y="1923"/>
                    </a:cubicBezTo>
                    <a:cubicBezTo>
                      <a:pt x="1501" y="1804"/>
                      <a:pt x="1429" y="1590"/>
                      <a:pt x="1477" y="1423"/>
                    </a:cubicBezTo>
                    <a:cubicBezTo>
                      <a:pt x="1525" y="1209"/>
                      <a:pt x="1667" y="1019"/>
                      <a:pt x="1882" y="947"/>
                    </a:cubicBezTo>
                    <a:lnTo>
                      <a:pt x="1929" y="947"/>
                    </a:lnTo>
                    <a:lnTo>
                      <a:pt x="1929" y="804"/>
                    </a:lnTo>
                    <a:cubicBezTo>
                      <a:pt x="1929" y="709"/>
                      <a:pt x="2007" y="661"/>
                      <a:pt x="2084" y="661"/>
                    </a:cubicBezTo>
                    <a:close/>
                    <a:moveTo>
                      <a:pt x="2103" y="1"/>
                    </a:moveTo>
                    <a:cubicBezTo>
                      <a:pt x="1026" y="1"/>
                      <a:pt x="0" y="833"/>
                      <a:pt x="0" y="2090"/>
                    </a:cubicBezTo>
                    <a:cubicBezTo>
                      <a:pt x="0" y="3233"/>
                      <a:pt x="929" y="4162"/>
                      <a:pt x="2096" y="4162"/>
                    </a:cubicBezTo>
                    <a:cubicBezTo>
                      <a:pt x="3954" y="4162"/>
                      <a:pt x="4882" y="1923"/>
                      <a:pt x="3573" y="614"/>
                    </a:cubicBezTo>
                    <a:cubicBezTo>
                      <a:pt x="3142" y="190"/>
                      <a:pt x="2616" y="1"/>
                      <a:pt x="2103"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34" name="Google Shape;9572;p88">
                <a:extLst>
                  <a:ext uri="{FF2B5EF4-FFF2-40B4-BE49-F238E27FC236}">
                    <a16:creationId xmlns:a16="http://schemas.microsoft.com/office/drawing/2014/main" id="{C344E4E4-435D-64D2-F451-1DE89A3F807A}"/>
                  </a:ext>
                </a:extLst>
              </p:cNvPr>
              <p:cNvSpPr/>
              <p:nvPr/>
            </p:nvSpPr>
            <p:spPr>
              <a:xfrm>
                <a:off x="6310800" y="3253700"/>
                <a:ext cx="4200" cy="11325"/>
              </a:xfrm>
              <a:custGeom>
                <a:avLst/>
                <a:gdLst/>
                <a:ahLst/>
                <a:cxnLst/>
                <a:rect l="l" t="t" r="r" b="b"/>
                <a:pathLst>
                  <a:path w="168" h="453" extrusionOk="0">
                    <a:moveTo>
                      <a:pt x="167" y="0"/>
                    </a:moveTo>
                    <a:cubicBezTo>
                      <a:pt x="96" y="24"/>
                      <a:pt x="25" y="120"/>
                      <a:pt x="25" y="191"/>
                    </a:cubicBezTo>
                    <a:cubicBezTo>
                      <a:pt x="1" y="262"/>
                      <a:pt x="25" y="334"/>
                      <a:pt x="72" y="405"/>
                    </a:cubicBezTo>
                    <a:lnTo>
                      <a:pt x="167" y="453"/>
                    </a:lnTo>
                    <a:lnTo>
                      <a:pt x="167" y="0"/>
                    </a:ln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35" name="Google Shape;9573;p88">
                <a:extLst>
                  <a:ext uri="{FF2B5EF4-FFF2-40B4-BE49-F238E27FC236}">
                    <a16:creationId xmlns:a16="http://schemas.microsoft.com/office/drawing/2014/main" id="{25CF1E2C-0465-9C75-F3BD-59F4152FD085}"/>
                  </a:ext>
                </a:extLst>
              </p:cNvPr>
              <p:cNvSpPr/>
              <p:nvPr/>
            </p:nvSpPr>
            <p:spPr>
              <a:xfrm>
                <a:off x="6366175" y="3379325"/>
                <a:ext cx="67900" cy="109575"/>
              </a:xfrm>
              <a:custGeom>
                <a:avLst/>
                <a:gdLst/>
                <a:ahLst/>
                <a:cxnLst/>
                <a:rect l="l" t="t" r="r" b="b"/>
                <a:pathLst>
                  <a:path w="2716" h="4383" extrusionOk="0">
                    <a:moveTo>
                      <a:pt x="334" y="0"/>
                    </a:moveTo>
                    <a:cubicBezTo>
                      <a:pt x="143" y="0"/>
                      <a:pt x="0" y="143"/>
                      <a:pt x="0" y="310"/>
                    </a:cubicBezTo>
                    <a:lnTo>
                      <a:pt x="0" y="4073"/>
                    </a:lnTo>
                    <a:cubicBezTo>
                      <a:pt x="0" y="4239"/>
                      <a:pt x="143" y="4382"/>
                      <a:pt x="334" y="4382"/>
                    </a:cubicBezTo>
                    <a:lnTo>
                      <a:pt x="2406" y="4382"/>
                    </a:lnTo>
                    <a:cubicBezTo>
                      <a:pt x="2572" y="4382"/>
                      <a:pt x="2715" y="4239"/>
                      <a:pt x="2715" y="4073"/>
                    </a:cubicBezTo>
                    <a:lnTo>
                      <a:pt x="2715" y="310"/>
                    </a:lnTo>
                    <a:cubicBezTo>
                      <a:pt x="2715" y="143"/>
                      <a:pt x="2572" y="0"/>
                      <a:pt x="2406"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36" name="Google Shape;9574;p88">
                <a:extLst>
                  <a:ext uri="{FF2B5EF4-FFF2-40B4-BE49-F238E27FC236}">
                    <a16:creationId xmlns:a16="http://schemas.microsoft.com/office/drawing/2014/main" id="{5D0D9427-1F8D-5319-FEA3-FE45A08FC891}"/>
                  </a:ext>
                </a:extLst>
              </p:cNvPr>
              <p:cNvSpPr/>
              <p:nvPr/>
            </p:nvSpPr>
            <p:spPr>
              <a:xfrm>
                <a:off x="6465600" y="3347775"/>
                <a:ext cx="67900" cy="141125"/>
              </a:xfrm>
              <a:custGeom>
                <a:avLst/>
                <a:gdLst/>
                <a:ahLst/>
                <a:cxnLst/>
                <a:rect l="l" t="t" r="r" b="b"/>
                <a:pathLst>
                  <a:path w="2716" h="5645" extrusionOk="0">
                    <a:moveTo>
                      <a:pt x="310" y="0"/>
                    </a:moveTo>
                    <a:cubicBezTo>
                      <a:pt x="143" y="0"/>
                      <a:pt x="1" y="143"/>
                      <a:pt x="1" y="310"/>
                    </a:cubicBezTo>
                    <a:lnTo>
                      <a:pt x="1" y="5335"/>
                    </a:lnTo>
                    <a:cubicBezTo>
                      <a:pt x="1" y="5501"/>
                      <a:pt x="143" y="5644"/>
                      <a:pt x="310" y="5644"/>
                    </a:cubicBezTo>
                    <a:lnTo>
                      <a:pt x="2406" y="5644"/>
                    </a:lnTo>
                    <a:cubicBezTo>
                      <a:pt x="2572" y="5644"/>
                      <a:pt x="2715" y="5501"/>
                      <a:pt x="2715" y="5335"/>
                    </a:cubicBezTo>
                    <a:lnTo>
                      <a:pt x="2715" y="310"/>
                    </a:lnTo>
                    <a:cubicBezTo>
                      <a:pt x="2715" y="143"/>
                      <a:pt x="2572" y="0"/>
                      <a:pt x="2406" y="0"/>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37" name="Google Shape;9575;p88">
                <a:extLst>
                  <a:ext uri="{FF2B5EF4-FFF2-40B4-BE49-F238E27FC236}">
                    <a16:creationId xmlns:a16="http://schemas.microsoft.com/office/drawing/2014/main" id="{2BD9DFB4-C07F-9C29-89BD-98970F57B80D}"/>
                  </a:ext>
                </a:extLst>
              </p:cNvPr>
              <p:cNvSpPr/>
              <p:nvPr/>
            </p:nvSpPr>
            <p:spPr>
              <a:xfrm>
                <a:off x="6266750" y="3410275"/>
                <a:ext cx="67900" cy="78625"/>
              </a:xfrm>
              <a:custGeom>
                <a:avLst/>
                <a:gdLst/>
                <a:ahLst/>
                <a:cxnLst/>
                <a:rect l="l" t="t" r="r" b="b"/>
                <a:pathLst>
                  <a:path w="2716" h="3145" extrusionOk="0">
                    <a:moveTo>
                      <a:pt x="334" y="1"/>
                    </a:moveTo>
                    <a:cubicBezTo>
                      <a:pt x="143" y="1"/>
                      <a:pt x="0" y="144"/>
                      <a:pt x="0" y="334"/>
                    </a:cubicBezTo>
                    <a:lnTo>
                      <a:pt x="0" y="2835"/>
                    </a:lnTo>
                    <a:cubicBezTo>
                      <a:pt x="0" y="3001"/>
                      <a:pt x="143" y="3144"/>
                      <a:pt x="334" y="3144"/>
                    </a:cubicBezTo>
                    <a:lnTo>
                      <a:pt x="2406" y="3144"/>
                    </a:lnTo>
                    <a:cubicBezTo>
                      <a:pt x="2572" y="3144"/>
                      <a:pt x="2715" y="3001"/>
                      <a:pt x="2715" y="2835"/>
                    </a:cubicBezTo>
                    <a:lnTo>
                      <a:pt x="2715" y="334"/>
                    </a:lnTo>
                    <a:cubicBezTo>
                      <a:pt x="2715" y="144"/>
                      <a:pt x="2572" y="1"/>
                      <a:pt x="2406"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38" name="Google Shape;9576;p88">
                <a:extLst>
                  <a:ext uri="{FF2B5EF4-FFF2-40B4-BE49-F238E27FC236}">
                    <a16:creationId xmlns:a16="http://schemas.microsoft.com/office/drawing/2014/main" id="{42634AE0-A20D-298A-2B3E-A2A732178C85}"/>
                  </a:ext>
                </a:extLst>
              </p:cNvPr>
              <p:cNvSpPr/>
              <p:nvPr/>
            </p:nvSpPr>
            <p:spPr>
              <a:xfrm flipV="1">
                <a:off x="6268972" y="3169630"/>
                <a:ext cx="268525" cy="162550"/>
              </a:xfrm>
              <a:custGeom>
                <a:avLst/>
                <a:gdLst/>
                <a:ahLst/>
                <a:cxnLst/>
                <a:rect l="l" t="t" r="r" b="b"/>
                <a:pathLst>
                  <a:path w="10741" h="6502" extrusionOk="0">
                    <a:moveTo>
                      <a:pt x="8764" y="1"/>
                    </a:moveTo>
                    <a:cubicBezTo>
                      <a:pt x="8383" y="48"/>
                      <a:pt x="8383" y="596"/>
                      <a:pt x="8764" y="644"/>
                    </a:cubicBezTo>
                    <a:lnTo>
                      <a:pt x="9645" y="644"/>
                    </a:lnTo>
                    <a:cubicBezTo>
                      <a:pt x="9502" y="763"/>
                      <a:pt x="9359" y="906"/>
                      <a:pt x="9216" y="1049"/>
                    </a:cubicBezTo>
                    <a:cubicBezTo>
                      <a:pt x="7335" y="2906"/>
                      <a:pt x="4477" y="5692"/>
                      <a:pt x="381" y="5859"/>
                    </a:cubicBezTo>
                    <a:cubicBezTo>
                      <a:pt x="0" y="5907"/>
                      <a:pt x="0" y="6454"/>
                      <a:pt x="381" y="6502"/>
                    </a:cubicBezTo>
                    <a:cubicBezTo>
                      <a:pt x="4715" y="6311"/>
                      <a:pt x="7668" y="3430"/>
                      <a:pt x="9645" y="1501"/>
                    </a:cubicBezTo>
                    <a:lnTo>
                      <a:pt x="10097" y="1049"/>
                    </a:lnTo>
                    <a:lnTo>
                      <a:pt x="10097" y="2001"/>
                    </a:lnTo>
                    <a:cubicBezTo>
                      <a:pt x="10121" y="2192"/>
                      <a:pt x="10270" y="2287"/>
                      <a:pt x="10419" y="2287"/>
                    </a:cubicBezTo>
                    <a:cubicBezTo>
                      <a:pt x="10568" y="2287"/>
                      <a:pt x="10717" y="2192"/>
                      <a:pt x="10740" y="2001"/>
                    </a:cubicBezTo>
                    <a:lnTo>
                      <a:pt x="10740" y="334"/>
                    </a:lnTo>
                    <a:cubicBezTo>
                      <a:pt x="10740" y="144"/>
                      <a:pt x="10597" y="1"/>
                      <a:pt x="10431" y="1"/>
                    </a:cubicBezTo>
                    <a:close/>
                  </a:path>
                </a:pathLst>
              </a:cu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sp>
          <p:nvSpPr>
            <p:cNvPr id="139" name="圆角矩形 138">
              <a:extLst>
                <a:ext uri="{FF2B5EF4-FFF2-40B4-BE49-F238E27FC236}">
                  <a16:creationId xmlns:a16="http://schemas.microsoft.com/office/drawing/2014/main" id="{57220675-47D3-1838-15FF-BFEEC80DABBB}"/>
                </a:ext>
              </a:extLst>
            </p:cNvPr>
            <p:cNvSpPr/>
            <p:nvPr/>
          </p:nvSpPr>
          <p:spPr>
            <a:xfrm>
              <a:off x="6999281" y="3405944"/>
              <a:ext cx="1210109" cy="426036"/>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rgbClr val="006499"/>
                  </a:solidFill>
                </a:rPr>
                <a:t>品牌口碑下降</a:t>
              </a:r>
            </a:p>
          </p:txBody>
        </p:sp>
        <p:sp>
          <p:nvSpPr>
            <p:cNvPr id="141" name="文本框 140">
              <a:extLst>
                <a:ext uri="{FF2B5EF4-FFF2-40B4-BE49-F238E27FC236}">
                  <a16:creationId xmlns:a16="http://schemas.microsoft.com/office/drawing/2014/main" id="{E070AC9C-97CA-AC04-8D77-16C840F3561C}"/>
                </a:ext>
              </a:extLst>
            </p:cNvPr>
            <p:cNvSpPr txBox="1"/>
            <p:nvPr/>
          </p:nvSpPr>
          <p:spPr>
            <a:xfrm>
              <a:off x="5767139" y="3990307"/>
              <a:ext cx="3132858" cy="261610"/>
            </a:xfrm>
            <a:prstGeom prst="rect">
              <a:avLst/>
            </a:prstGeom>
            <a:noFill/>
          </p:spPr>
          <p:txBody>
            <a:bodyPr wrap="square">
              <a:spAutoFit/>
            </a:bodyPr>
            <a:lstStyle/>
            <a:p>
              <a:pPr algn="ctr"/>
              <a:r>
                <a:rPr lang="zh-CN" altLang="en-US" sz="1100" dirty="0">
                  <a:solidFill>
                    <a:srgbClr val="C00000"/>
                  </a:solidFill>
                  <a:latin typeface="微软雅黑" panose="020B0503020204020204" pitchFamily="34" charset="-122"/>
                  <a:ea typeface="微软雅黑" panose="020B0503020204020204" pitchFamily="34" charset="-122"/>
                </a:rPr>
                <a:t>退货导致品牌口碑下降，属于隐性成本</a:t>
              </a:r>
            </a:p>
          </p:txBody>
        </p:sp>
        <p:sp>
          <p:nvSpPr>
            <p:cNvPr id="143" name="文本框 142">
              <a:extLst>
                <a:ext uri="{FF2B5EF4-FFF2-40B4-BE49-F238E27FC236}">
                  <a16:creationId xmlns:a16="http://schemas.microsoft.com/office/drawing/2014/main" id="{AC2B6FA8-0369-ECC3-B901-95E52BC436B1}"/>
                </a:ext>
              </a:extLst>
            </p:cNvPr>
            <p:cNvSpPr txBox="1"/>
            <p:nvPr/>
          </p:nvSpPr>
          <p:spPr>
            <a:xfrm>
              <a:off x="6172814" y="1534141"/>
              <a:ext cx="2195644" cy="430887"/>
            </a:xfrm>
            <a:prstGeom prst="rect">
              <a:avLst/>
            </a:prstGeom>
            <a:noFill/>
          </p:spPr>
          <p:txBody>
            <a:bodyPr wrap="square">
              <a:spAutoFit/>
            </a:bodyPr>
            <a:lstStyle/>
            <a:p>
              <a:pPr algn="ctr"/>
              <a:r>
                <a:rPr lang="zh-CN" altLang="zh-CN" sz="1100" dirty="0">
                  <a:latin typeface="微软雅黑" panose="020B0503020204020204" pitchFamily="34" charset="-122"/>
                  <a:ea typeface="微软雅黑" panose="020B0503020204020204" pitchFamily="34" charset="-122"/>
                </a:rPr>
                <a:t>退货金额与“流失至竞店人数”</a:t>
              </a:r>
              <a:endParaRPr lang="en-US" altLang="zh-CN" sz="1100" dirty="0">
                <a:latin typeface="微软雅黑" panose="020B0503020204020204" pitchFamily="34" charset="-122"/>
                <a:ea typeface="微软雅黑" panose="020B0503020204020204" pitchFamily="34" charset="-122"/>
              </a:endParaRPr>
            </a:p>
            <a:p>
              <a:pPr algn="ctr"/>
              <a:r>
                <a:rPr lang="zh-CN" altLang="zh-CN" sz="1100" dirty="0">
                  <a:latin typeface="微软雅黑" panose="020B0503020204020204" pitchFamily="34" charset="-122"/>
                  <a:ea typeface="微软雅黑" panose="020B0503020204020204" pitchFamily="34" charset="-122"/>
                </a:rPr>
                <a:t>呈极显著正相关</a:t>
              </a:r>
              <a:endParaRPr lang="en-US" altLang="zh-CN" sz="1100" dirty="0">
                <a:latin typeface="微软雅黑" panose="020B0503020204020204" pitchFamily="34" charset="-122"/>
                <a:ea typeface="微软雅黑" panose="020B0503020204020204" pitchFamily="34" charset="-122"/>
              </a:endParaRPr>
            </a:p>
          </p:txBody>
        </p:sp>
      </p:grpSp>
      <p:sp>
        <p:nvSpPr>
          <p:cNvPr id="144" name="TextBox 30">
            <a:extLst>
              <a:ext uri="{FF2B5EF4-FFF2-40B4-BE49-F238E27FC236}">
                <a16:creationId xmlns:a16="http://schemas.microsoft.com/office/drawing/2014/main" id="{6AE572B2-262A-283D-2966-B595ED26088D}"/>
              </a:ext>
            </a:extLst>
          </p:cNvPr>
          <p:cNvSpPr txBox="1"/>
          <p:nvPr/>
        </p:nvSpPr>
        <p:spPr>
          <a:xfrm>
            <a:off x="552805" y="4406779"/>
            <a:ext cx="1005403"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实践启示</a:t>
            </a:r>
          </a:p>
        </p:txBody>
      </p:sp>
      <p:sp>
        <p:nvSpPr>
          <p:cNvPr id="146" name="圆角矩形 145">
            <a:extLst>
              <a:ext uri="{FF2B5EF4-FFF2-40B4-BE49-F238E27FC236}">
                <a16:creationId xmlns:a16="http://schemas.microsoft.com/office/drawing/2014/main" id="{4739804D-0792-247A-41C4-D035ACD382AD}"/>
              </a:ext>
            </a:extLst>
          </p:cNvPr>
          <p:cNvSpPr/>
          <p:nvPr/>
        </p:nvSpPr>
        <p:spPr>
          <a:xfrm>
            <a:off x="1499881" y="4424115"/>
            <a:ext cx="6965028" cy="642437"/>
          </a:xfrm>
          <a:prstGeom prst="roundRect">
            <a:avLst/>
          </a:prstGeom>
          <a:gradFill flip="none" rotWithShape="1">
            <a:gsLst>
              <a:gs pos="0">
                <a:schemeClr val="accent3">
                  <a:lumMod val="60000"/>
                  <a:lumOff val="40000"/>
                </a:schemeClr>
              </a:gs>
              <a:gs pos="50000">
                <a:schemeClr val="accent3">
                  <a:lumMod val="40000"/>
                  <a:lumOff val="60000"/>
                </a:schemeClr>
              </a:gs>
              <a:gs pos="100000">
                <a:srgbClr val="FFFFFD"/>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sz="1200" dirty="0">
                <a:solidFill>
                  <a:schemeClr val="tx1">
                    <a:lumMod val="65000"/>
                    <a:lumOff val="35000"/>
                  </a:schemeClr>
                </a:solidFill>
              </a:rPr>
              <a:t>采用严格后道质检标准。针对非标面料（如手工面料）通过详情页的信息透明化降低消费者的期望落差；头样阶段强制检测，并将数据写入工艺单作为标准数据储存；应对生意参谋等平台数据进行退货成因数据分析，识别每一季度的核心质量断点；</a:t>
            </a:r>
          </a:p>
        </p:txBody>
      </p:sp>
    </p:spTree>
    <p:extLst>
      <p:ext uri="{BB962C8B-B14F-4D97-AF65-F5344CB8AC3E}">
        <p14:creationId xmlns:p14="http://schemas.microsoft.com/office/powerpoint/2010/main" val="376201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795972" y="1156514"/>
            <a:ext cx="3552056" cy="1410579"/>
          </a:xfrm>
          <a:prstGeom prst="rect">
            <a:avLst/>
          </a:prstGeom>
        </p:spPr>
        <p:txBody>
          <a:bodyPr wrap="square">
            <a:spAutoFit/>
          </a:bodyPr>
          <a:lstStyle/>
          <a:p>
            <a:pPr algn="ctr">
              <a:lnSpc>
                <a:spcPct val="150000"/>
              </a:lnSpc>
            </a:pPr>
            <a:r>
              <a:rPr lang="en-US" altLang="zh-CN" sz="6600" dirty="0">
                <a:solidFill>
                  <a:schemeClr val="accent1"/>
                </a:solidFill>
                <a:latin typeface="Impact" panose="020B0806030902050204" pitchFamily="34" charset="0"/>
                <a:ea typeface="微软雅黑" panose="020B0503020204020204" pitchFamily="34" charset="-122"/>
              </a:rPr>
              <a:t>THANKS!</a:t>
            </a:r>
            <a:endParaRPr lang="zh-CN" altLang="en-US" sz="6600" b="0" dirty="0">
              <a:solidFill>
                <a:schemeClr val="accent1"/>
              </a:solidFill>
              <a:latin typeface="Impact" panose="020B0806030902050204" pitchFamily="34" charset="0"/>
              <a:ea typeface="微软雅黑" panose="020B0503020204020204" pitchFamily="34" charset="-122"/>
            </a:endParaRPr>
          </a:p>
        </p:txBody>
      </p:sp>
      <p:sp>
        <p:nvSpPr>
          <p:cNvPr id="26" name="矩形 25"/>
          <p:cNvSpPr/>
          <p:nvPr/>
        </p:nvSpPr>
        <p:spPr>
          <a:xfrm>
            <a:off x="3070008" y="2567093"/>
            <a:ext cx="3048000" cy="499624"/>
          </a:xfrm>
          <a:prstGeom prst="rect">
            <a:avLst/>
          </a:prstGeom>
        </p:spPr>
        <p:txBody>
          <a:bodyPr wrap="square">
            <a:spAutoFit/>
          </a:bodyPr>
          <a:lstStyle/>
          <a:p>
            <a:pPr>
              <a:lnSpc>
                <a:spcPct val="150000"/>
              </a:lnSpc>
            </a:pPr>
            <a:r>
              <a:rPr lang="zh-CN" altLang="en-US" sz="2000" b="0" dirty="0">
                <a:solidFill>
                  <a:srgbClr val="414455"/>
                </a:solidFill>
                <a:latin typeface="微软雅黑" panose="020B0503020204020204" pitchFamily="34" charset="-122"/>
                <a:ea typeface="微软雅黑" panose="020B0503020204020204" pitchFamily="34" charset="-122"/>
              </a:rPr>
              <a:t>恳请各位老师批评指正</a:t>
            </a:r>
            <a:r>
              <a:rPr lang="zh-CN" altLang="en-US" sz="2000" dirty="0">
                <a:solidFill>
                  <a:srgbClr val="414455"/>
                </a:solidFill>
                <a:latin typeface="微软雅黑" panose="020B0503020204020204" pitchFamily="34" charset="-122"/>
                <a:ea typeface="微软雅黑" panose="020B0503020204020204" pitchFamily="34" charset="-122"/>
              </a:rPr>
              <a:t>！</a:t>
            </a:r>
            <a:endParaRPr lang="zh-CN" altLang="en-US" sz="2000" b="0" dirty="0">
              <a:solidFill>
                <a:srgbClr val="414455"/>
              </a:solidFill>
              <a:latin typeface="微软雅黑" panose="020B0503020204020204" pitchFamily="34" charset="-122"/>
              <a:ea typeface="微软雅黑" panose="020B0503020204020204" pitchFamily="34" charset="-122"/>
            </a:endParaRPr>
          </a:p>
        </p:txBody>
      </p:sp>
      <p:sp>
        <p:nvSpPr>
          <p:cNvPr id="5" name="矩形 4"/>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a:extLst>
              <a:ext uri="{FF2B5EF4-FFF2-40B4-BE49-F238E27FC236}">
                <a16:creationId xmlns:a16="http://schemas.microsoft.com/office/drawing/2014/main" id="{E8F97408-158D-2CDB-25A7-FA17BB35B935}"/>
              </a:ext>
            </a:extLst>
          </p:cNvPr>
          <p:cNvGrpSpPr/>
          <p:nvPr/>
        </p:nvGrpSpPr>
        <p:grpSpPr>
          <a:xfrm>
            <a:off x="16270" y="0"/>
            <a:ext cx="1752600" cy="562610"/>
            <a:chOff x="0" y="0"/>
            <a:chExt cx="2760" cy="886"/>
          </a:xfrm>
        </p:grpSpPr>
        <p:sp>
          <p:nvSpPr>
            <p:cNvPr id="3" name="矩形 2">
              <a:extLst>
                <a:ext uri="{FF2B5EF4-FFF2-40B4-BE49-F238E27FC236}">
                  <a16:creationId xmlns:a16="http://schemas.microsoft.com/office/drawing/2014/main" id="{97D531DA-7148-31C1-7470-C690DDDB2110}"/>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4" name="组合 3">
              <a:extLst>
                <a:ext uri="{FF2B5EF4-FFF2-40B4-BE49-F238E27FC236}">
                  <a16:creationId xmlns:a16="http://schemas.microsoft.com/office/drawing/2014/main" id="{6E587200-38E2-1575-D01D-58D32A372E25}"/>
                </a:ext>
              </a:extLst>
            </p:cNvPr>
            <p:cNvGrpSpPr/>
            <p:nvPr/>
          </p:nvGrpSpPr>
          <p:grpSpPr>
            <a:xfrm>
              <a:off x="170" y="91"/>
              <a:ext cx="2363" cy="662"/>
              <a:chOff x="170" y="91"/>
              <a:chExt cx="2363" cy="662"/>
            </a:xfrm>
          </p:grpSpPr>
          <p:pic>
            <p:nvPicPr>
              <p:cNvPr id="6" name="图片 5" descr="1">
                <a:extLst>
                  <a:ext uri="{FF2B5EF4-FFF2-40B4-BE49-F238E27FC236}">
                    <a16:creationId xmlns:a16="http://schemas.microsoft.com/office/drawing/2014/main" id="{0106AFD5-5799-586F-BF86-28C166372626}"/>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8" name="图片 7" descr="图片21">
                <a:extLst>
                  <a:ext uri="{FF2B5EF4-FFF2-40B4-BE49-F238E27FC236}">
                    <a16:creationId xmlns:a16="http://schemas.microsoft.com/office/drawing/2014/main" id="{EB4322B4-91B8-7D66-AD7B-64D1ED5D1F2C}"/>
                  </a:ext>
                </a:extLst>
              </p:cNvPr>
              <p:cNvPicPr>
                <a:picLocks noChangeAspect="1"/>
              </p:cNvPicPr>
              <p:nvPr/>
            </p:nvPicPr>
            <p:blipFill>
              <a:blip r:embed="rId4">
                <a:alphaModFix amt="60000"/>
              </a:blip>
              <a:stretch>
                <a:fillRect/>
              </a:stretch>
            </p:blipFill>
            <p:spPr>
              <a:xfrm>
                <a:off x="1003" y="184"/>
                <a:ext cx="1530" cy="515"/>
              </a:xfrm>
              <a:prstGeom prst="rect">
                <a:avLst/>
              </a:prstGeom>
            </p:spPr>
          </p:pic>
        </p:grpSp>
      </p:grpSp>
      <p:grpSp>
        <p:nvGrpSpPr>
          <p:cNvPr id="7" name="组合 6">
            <a:extLst>
              <a:ext uri="{FF2B5EF4-FFF2-40B4-BE49-F238E27FC236}">
                <a16:creationId xmlns:a16="http://schemas.microsoft.com/office/drawing/2014/main" id="{0E481F86-62B4-75E5-A9DB-381A7A6C0043}"/>
              </a:ext>
            </a:extLst>
          </p:cNvPr>
          <p:cNvGrpSpPr/>
          <p:nvPr/>
        </p:nvGrpSpPr>
        <p:grpSpPr>
          <a:xfrm>
            <a:off x="16270" y="-59055"/>
            <a:ext cx="1847850" cy="622300"/>
            <a:chOff x="0" y="-93"/>
            <a:chExt cx="2910" cy="980"/>
          </a:xfrm>
        </p:grpSpPr>
        <p:sp>
          <p:nvSpPr>
            <p:cNvPr id="9" name="矩形 8">
              <a:extLst>
                <a:ext uri="{FF2B5EF4-FFF2-40B4-BE49-F238E27FC236}">
                  <a16:creationId xmlns:a16="http://schemas.microsoft.com/office/drawing/2014/main" id="{450764D6-B729-BE28-B517-3E9953510C7D}"/>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10" name="组合 9">
              <a:extLst>
                <a:ext uri="{FF2B5EF4-FFF2-40B4-BE49-F238E27FC236}">
                  <a16:creationId xmlns:a16="http://schemas.microsoft.com/office/drawing/2014/main" id="{E9B671F4-C257-7FFE-4B82-B1E543843F18}"/>
                </a:ext>
              </a:extLst>
            </p:cNvPr>
            <p:cNvGrpSpPr/>
            <p:nvPr/>
          </p:nvGrpSpPr>
          <p:grpSpPr>
            <a:xfrm>
              <a:off x="170" y="-93"/>
              <a:ext cx="2740" cy="980"/>
              <a:chOff x="170" y="-93"/>
              <a:chExt cx="2740" cy="980"/>
            </a:xfrm>
          </p:grpSpPr>
          <p:pic>
            <p:nvPicPr>
              <p:cNvPr id="11" name="图片 10" descr="1">
                <a:extLst>
                  <a:ext uri="{FF2B5EF4-FFF2-40B4-BE49-F238E27FC236}">
                    <a16:creationId xmlns:a16="http://schemas.microsoft.com/office/drawing/2014/main" id="{2A110D3D-B614-1F7D-6FAE-8251FF3A3B04}"/>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12" name="图片 11">
                <a:extLst>
                  <a:ext uri="{FF2B5EF4-FFF2-40B4-BE49-F238E27FC236}">
                    <a16:creationId xmlns:a16="http://schemas.microsoft.com/office/drawing/2014/main" id="{692E050C-EEE0-20DF-2182-617118CAB09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稻壳儿原创设计师【幻雨工作室】_1">
            <a:extLst>
              <a:ext uri="{FF2B5EF4-FFF2-40B4-BE49-F238E27FC236}">
                <a16:creationId xmlns:a16="http://schemas.microsoft.com/office/drawing/2014/main" id="{BE8B09BA-65E2-4CA7-8435-3C36B16AF477}"/>
              </a:ext>
            </a:extLst>
          </p:cNvPr>
          <p:cNvSpPr/>
          <p:nvPr/>
        </p:nvSpPr>
        <p:spPr>
          <a:xfrm>
            <a:off x="251718" y="21772"/>
            <a:ext cx="2634994" cy="600164"/>
          </a:xfrm>
          <a:prstGeom prst="rect">
            <a:avLst/>
          </a:prstGeom>
        </p:spPr>
        <p:txBody>
          <a:bodyPr wrap="square">
            <a:spAutoFit/>
          </a:bodyPr>
          <a:lstStyle/>
          <a:p>
            <a:pPr defTabSz="514350">
              <a:defRPr/>
            </a:pPr>
            <a:r>
              <a:rPr lang="zh-CN" altLang="en-US" sz="3300" dirty="0">
                <a:solidFill>
                  <a:schemeClr val="bg1"/>
                </a:solidFill>
                <a:latin typeface="微软雅黑" panose="020B0503020204020204" pitchFamily="34" charset="-122"/>
                <a:ea typeface="微软雅黑" panose="020B0503020204020204" pitchFamily="34" charset="-122"/>
              </a:rPr>
              <a:t>目录</a:t>
            </a:r>
            <a:r>
              <a:rPr lang="en-US" altLang="zh-CN" sz="2100" dirty="0">
                <a:solidFill>
                  <a:schemeClr val="bg1"/>
                </a:solidFill>
                <a:latin typeface="微软雅黑" panose="020B0503020204020204" pitchFamily="34" charset="-122"/>
                <a:ea typeface="微软雅黑" panose="020B0503020204020204" pitchFamily="34" charset="-122"/>
              </a:rPr>
              <a:t>Contents</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4" name="稻壳儿原创设计师【幻雨工作室】_2">
            <a:extLst>
              <a:ext uri="{FF2B5EF4-FFF2-40B4-BE49-F238E27FC236}">
                <a16:creationId xmlns:a16="http://schemas.microsoft.com/office/drawing/2014/main" id="{61D466BE-CF63-40B3-8F3F-7F8282D34683}"/>
              </a:ext>
            </a:extLst>
          </p:cNvPr>
          <p:cNvSpPr>
            <a:spLocks noChangeArrowheads="1"/>
          </p:cNvSpPr>
          <p:nvPr/>
        </p:nvSpPr>
        <p:spPr bwMode="auto">
          <a:xfrm>
            <a:off x="810791" y="1581149"/>
            <a:ext cx="667200" cy="665066"/>
          </a:xfrm>
          <a:prstGeom prst="ellipse">
            <a:avLst/>
          </a:pr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Tx/>
              <a:buNone/>
            </a:pPr>
            <a:endParaRPr lang="zh-CN" altLang="en-US" sz="1500" dirty="0">
              <a:solidFill>
                <a:srgbClr val="6DD5CB"/>
              </a:solidFill>
              <a:latin typeface="微软雅黑" panose="020B0503020204020204" pitchFamily="34" charset="-122"/>
              <a:ea typeface="微软雅黑" panose="020B0503020204020204" pitchFamily="34" charset="-122"/>
            </a:endParaRPr>
          </a:p>
        </p:txBody>
      </p:sp>
      <p:sp>
        <p:nvSpPr>
          <p:cNvPr id="15" name="稻壳儿原创设计师【幻雨工作室】_3">
            <a:extLst>
              <a:ext uri="{FF2B5EF4-FFF2-40B4-BE49-F238E27FC236}">
                <a16:creationId xmlns:a16="http://schemas.microsoft.com/office/drawing/2014/main" id="{083995BE-87E6-4B40-8A73-427B423C00D6}"/>
              </a:ext>
            </a:extLst>
          </p:cNvPr>
          <p:cNvSpPr txBox="1">
            <a:spLocks noChangeArrowheads="1"/>
          </p:cNvSpPr>
          <p:nvPr/>
        </p:nvSpPr>
        <p:spPr bwMode="auto">
          <a:xfrm>
            <a:off x="917647" y="1717474"/>
            <a:ext cx="50206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Tx/>
              <a:buNone/>
            </a:pPr>
            <a:r>
              <a:rPr lang="en-US" altLang="zh-CN" sz="2100" dirty="0">
                <a:solidFill>
                  <a:schemeClr val="bg1"/>
                </a:solidFill>
                <a:latin typeface="微软雅黑" panose="020B0503020204020204" pitchFamily="34" charset="-122"/>
                <a:ea typeface="微软雅黑" panose="020B0503020204020204" pitchFamily="34" charset="-122"/>
              </a:rPr>
              <a:t>01</a:t>
            </a:r>
            <a:endParaRPr lang="zh-CN" altLang="en-US" sz="2100" dirty="0">
              <a:solidFill>
                <a:schemeClr val="bg1"/>
              </a:solidFill>
              <a:latin typeface="微软雅黑" panose="020B0503020204020204" pitchFamily="34" charset="-122"/>
              <a:ea typeface="微软雅黑" panose="020B0503020204020204" pitchFamily="34" charset="-122"/>
            </a:endParaRPr>
          </a:p>
        </p:txBody>
      </p:sp>
      <p:sp>
        <p:nvSpPr>
          <p:cNvPr id="16" name="稻壳儿原创设计师【幻雨工作室】_4">
            <a:extLst>
              <a:ext uri="{FF2B5EF4-FFF2-40B4-BE49-F238E27FC236}">
                <a16:creationId xmlns:a16="http://schemas.microsoft.com/office/drawing/2014/main" id="{03A2C489-6FE3-480D-A1E0-BAF74BA8FEB5}"/>
              </a:ext>
            </a:extLst>
          </p:cNvPr>
          <p:cNvSpPr>
            <a:spLocks noChangeArrowheads="1"/>
          </p:cNvSpPr>
          <p:nvPr/>
        </p:nvSpPr>
        <p:spPr bwMode="auto">
          <a:xfrm>
            <a:off x="810792" y="3206314"/>
            <a:ext cx="667199" cy="665066"/>
          </a:xfrm>
          <a:prstGeom prst="ellipse">
            <a:avLst/>
          </a:pr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Tx/>
              <a:buNone/>
            </a:pPr>
            <a:endParaRPr lang="zh-CN" altLang="en-US" sz="1500">
              <a:solidFill>
                <a:srgbClr val="6DD5CB"/>
              </a:solidFill>
              <a:latin typeface="微软雅黑" panose="020B0503020204020204" pitchFamily="34" charset="-122"/>
              <a:ea typeface="微软雅黑" panose="020B0503020204020204" pitchFamily="34" charset="-122"/>
            </a:endParaRPr>
          </a:p>
        </p:txBody>
      </p:sp>
      <p:sp>
        <p:nvSpPr>
          <p:cNvPr id="17" name="稻壳儿原创设计师【幻雨工作室】_5">
            <a:extLst>
              <a:ext uri="{FF2B5EF4-FFF2-40B4-BE49-F238E27FC236}">
                <a16:creationId xmlns:a16="http://schemas.microsoft.com/office/drawing/2014/main" id="{63FB1992-9FEC-4746-8C4A-71DA90219836}"/>
              </a:ext>
            </a:extLst>
          </p:cNvPr>
          <p:cNvSpPr txBox="1">
            <a:spLocks noChangeArrowheads="1"/>
          </p:cNvSpPr>
          <p:nvPr/>
        </p:nvSpPr>
        <p:spPr bwMode="auto">
          <a:xfrm>
            <a:off x="917647" y="3342639"/>
            <a:ext cx="50206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Tx/>
              <a:buNone/>
            </a:pPr>
            <a:r>
              <a:rPr lang="en-US" altLang="zh-CN" sz="2100" dirty="0">
                <a:solidFill>
                  <a:schemeClr val="bg1"/>
                </a:solidFill>
                <a:latin typeface="微软雅黑" panose="020B0503020204020204" pitchFamily="34" charset="-122"/>
                <a:ea typeface="微软雅黑" panose="020B0503020204020204" pitchFamily="34" charset="-122"/>
              </a:rPr>
              <a:t>02</a:t>
            </a:r>
            <a:endParaRPr lang="zh-CN" altLang="en-US" sz="2100" dirty="0">
              <a:solidFill>
                <a:schemeClr val="bg1"/>
              </a:solidFill>
              <a:latin typeface="微软雅黑" panose="020B0503020204020204" pitchFamily="34" charset="-122"/>
              <a:ea typeface="微软雅黑" panose="020B0503020204020204" pitchFamily="34" charset="-122"/>
            </a:endParaRPr>
          </a:p>
        </p:txBody>
      </p:sp>
      <p:sp>
        <p:nvSpPr>
          <p:cNvPr id="18" name="稻壳儿原创设计师【幻雨工作室】_6">
            <a:extLst>
              <a:ext uri="{FF2B5EF4-FFF2-40B4-BE49-F238E27FC236}">
                <a16:creationId xmlns:a16="http://schemas.microsoft.com/office/drawing/2014/main" id="{EB039C4E-9F95-442E-9C58-F83977DF2EC8}"/>
              </a:ext>
            </a:extLst>
          </p:cNvPr>
          <p:cNvSpPr txBox="1">
            <a:spLocks noChangeArrowheads="1"/>
          </p:cNvSpPr>
          <p:nvPr/>
        </p:nvSpPr>
        <p:spPr bwMode="auto">
          <a:xfrm>
            <a:off x="1494982" y="1625142"/>
            <a:ext cx="2740842" cy="78483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defTabSz="514350">
              <a:defRPr/>
            </a:pPr>
            <a:r>
              <a:rPr lang="zh-CN" altLang="en-US" sz="2100" dirty="0">
                <a:solidFill>
                  <a:schemeClr val="accent1"/>
                </a:solidFill>
                <a:latin typeface="微软雅黑" panose="020B0503020204020204" pitchFamily="34" charset="-122"/>
                <a:ea typeface="微软雅黑" panose="020B0503020204020204" pitchFamily="34" charset="-122"/>
              </a:rPr>
              <a:t>研究背景与意义</a:t>
            </a:r>
            <a:endParaRPr lang="en-US" altLang="zh-CN" sz="2100" dirty="0">
              <a:solidFill>
                <a:schemeClr val="accent1"/>
              </a:solidFill>
              <a:latin typeface="微软雅黑" panose="020B0503020204020204" pitchFamily="34" charset="-122"/>
              <a:ea typeface="微软雅黑" panose="020B0503020204020204" pitchFamily="34" charset="-122"/>
            </a:endParaRPr>
          </a:p>
          <a:p>
            <a:pPr>
              <a:defRPr/>
            </a:pPr>
            <a:r>
              <a:rPr lang="en-US" altLang="zh-CN" sz="1200" dirty="0">
                <a:solidFill>
                  <a:schemeClr val="accent1"/>
                </a:solidFill>
                <a:latin typeface="Arial" panose="020B0604020202020204" pitchFamily="34" charset="0"/>
                <a:ea typeface="微软雅黑" panose="020B0503020204020204" pitchFamily="34" charset="-122"/>
                <a:cs typeface="Arial" panose="020B0604020202020204" pitchFamily="34" charset="0"/>
              </a:rPr>
              <a:t>Background And Significance Of Research</a:t>
            </a:r>
            <a:endParaRPr lang="zh-CN" altLang="en-US" sz="1200" dirty="0">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
        <p:nvSpPr>
          <p:cNvPr id="19" name="稻壳儿原创设计师【幻雨工作室】_7">
            <a:extLst>
              <a:ext uri="{FF2B5EF4-FFF2-40B4-BE49-F238E27FC236}">
                <a16:creationId xmlns:a16="http://schemas.microsoft.com/office/drawing/2014/main" id="{E7F459AF-BB09-4035-AFDD-67ED52256155}"/>
              </a:ext>
            </a:extLst>
          </p:cNvPr>
          <p:cNvSpPr txBox="1">
            <a:spLocks noChangeArrowheads="1"/>
          </p:cNvSpPr>
          <p:nvPr/>
        </p:nvSpPr>
        <p:spPr bwMode="auto">
          <a:xfrm>
            <a:off x="1489195" y="3250307"/>
            <a:ext cx="2547851" cy="600164"/>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defTabSz="514350">
              <a:defRPr/>
            </a:pPr>
            <a:r>
              <a:rPr lang="zh-CN" altLang="en-US" sz="2100" dirty="0">
                <a:solidFill>
                  <a:schemeClr val="accent1"/>
                </a:solidFill>
                <a:latin typeface="微软雅黑" panose="020B0503020204020204" pitchFamily="34" charset="-122"/>
                <a:ea typeface="微软雅黑" panose="020B0503020204020204" pitchFamily="34" charset="-122"/>
              </a:rPr>
              <a:t>研究思路及过程</a:t>
            </a:r>
            <a:endParaRPr lang="en-US" altLang="zh-CN" sz="2100" dirty="0">
              <a:solidFill>
                <a:schemeClr val="accent1"/>
              </a:solidFill>
              <a:latin typeface="微软雅黑" panose="020B0503020204020204" pitchFamily="34" charset="-122"/>
              <a:ea typeface="微软雅黑" panose="020B0503020204020204" pitchFamily="34" charset="-122"/>
            </a:endParaRPr>
          </a:p>
          <a:p>
            <a:pPr>
              <a:defRPr/>
            </a:pPr>
            <a:r>
              <a:rPr lang="en-US" altLang="zh-CN" sz="1200" dirty="0">
                <a:solidFill>
                  <a:schemeClr val="accent1"/>
                </a:solidFill>
                <a:latin typeface="Arial" panose="020B0604020202020204" pitchFamily="34" charset="0"/>
                <a:ea typeface="微软雅黑" panose="020B0503020204020204" pitchFamily="34" charset="-122"/>
                <a:cs typeface="Arial" panose="020B0604020202020204" pitchFamily="34" charset="0"/>
              </a:rPr>
              <a:t>Research Approach And Process</a:t>
            </a:r>
            <a:endParaRPr lang="zh-CN" altLang="en-US" sz="1200" dirty="0">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
        <p:nvSpPr>
          <p:cNvPr id="20" name="稻壳儿原创设计师【幻雨工作室】_8">
            <a:extLst>
              <a:ext uri="{FF2B5EF4-FFF2-40B4-BE49-F238E27FC236}">
                <a16:creationId xmlns:a16="http://schemas.microsoft.com/office/drawing/2014/main" id="{57C2FCAA-687C-464A-9F29-899EDA070262}"/>
              </a:ext>
            </a:extLst>
          </p:cNvPr>
          <p:cNvSpPr>
            <a:spLocks noChangeArrowheads="1"/>
          </p:cNvSpPr>
          <p:nvPr/>
        </p:nvSpPr>
        <p:spPr bwMode="auto">
          <a:xfrm>
            <a:off x="4407125" y="1581149"/>
            <a:ext cx="667199" cy="665066"/>
          </a:xfrm>
          <a:prstGeom prst="ellipse">
            <a:avLst/>
          </a:pr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Tx/>
              <a:buNone/>
            </a:pPr>
            <a:endParaRPr lang="zh-CN" altLang="en-US" sz="1500">
              <a:solidFill>
                <a:srgbClr val="6DD5CB"/>
              </a:solidFill>
              <a:latin typeface="微软雅黑" panose="020B0503020204020204" pitchFamily="34" charset="-122"/>
              <a:ea typeface="微软雅黑" panose="020B0503020204020204" pitchFamily="34" charset="-122"/>
            </a:endParaRPr>
          </a:p>
        </p:txBody>
      </p:sp>
      <p:sp>
        <p:nvSpPr>
          <p:cNvPr id="21" name="稻壳儿原创设计师【幻雨工作室】_9">
            <a:extLst>
              <a:ext uri="{FF2B5EF4-FFF2-40B4-BE49-F238E27FC236}">
                <a16:creationId xmlns:a16="http://schemas.microsoft.com/office/drawing/2014/main" id="{2AABF8F7-3B82-43B1-8414-96D755645BC1}"/>
              </a:ext>
            </a:extLst>
          </p:cNvPr>
          <p:cNvSpPr txBox="1">
            <a:spLocks noChangeArrowheads="1"/>
          </p:cNvSpPr>
          <p:nvPr/>
        </p:nvSpPr>
        <p:spPr bwMode="auto">
          <a:xfrm>
            <a:off x="4513980" y="1717474"/>
            <a:ext cx="50206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Tx/>
              <a:buNone/>
            </a:pPr>
            <a:r>
              <a:rPr lang="en-US" altLang="zh-CN" sz="2100" dirty="0">
                <a:solidFill>
                  <a:schemeClr val="bg1"/>
                </a:solidFill>
                <a:latin typeface="微软雅黑" panose="020B0503020204020204" pitchFamily="34" charset="-122"/>
                <a:ea typeface="微软雅黑" panose="020B0503020204020204" pitchFamily="34" charset="-122"/>
              </a:rPr>
              <a:t>03</a:t>
            </a:r>
            <a:endParaRPr lang="zh-CN" altLang="en-US" sz="2100" dirty="0">
              <a:solidFill>
                <a:schemeClr val="bg1"/>
              </a:solidFill>
              <a:latin typeface="微软雅黑" panose="020B0503020204020204" pitchFamily="34" charset="-122"/>
              <a:ea typeface="微软雅黑" panose="020B0503020204020204" pitchFamily="34" charset="-122"/>
            </a:endParaRPr>
          </a:p>
        </p:txBody>
      </p:sp>
      <p:sp>
        <p:nvSpPr>
          <p:cNvPr id="22" name="稻壳儿原创设计师【幻雨工作室】_10">
            <a:extLst>
              <a:ext uri="{FF2B5EF4-FFF2-40B4-BE49-F238E27FC236}">
                <a16:creationId xmlns:a16="http://schemas.microsoft.com/office/drawing/2014/main" id="{7E361F4D-99E9-436C-A024-AA8786F2FBD0}"/>
              </a:ext>
            </a:extLst>
          </p:cNvPr>
          <p:cNvSpPr>
            <a:spLocks noChangeArrowheads="1"/>
          </p:cNvSpPr>
          <p:nvPr/>
        </p:nvSpPr>
        <p:spPr bwMode="auto">
          <a:xfrm>
            <a:off x="4407125" y="3206314"/>
            <a:ext cx="667199" cy="665066"/>
          </a:xfrm>
          <a:prstGeom prst="ellipse">
            <a:avLst/>
          </a:pr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Tx/>
              <a:buNone/>
            </a:pPr>
            <a:endParaRPr lang="zh-CN" altLang="en-US" sz="1500">
              <a:solidFill>
                <a:srgbClr val="6DD5CB"/>
              </a:solidFill>
              <a:latin typeface="微软雅黑" panose="020B0503020204020204" pitchFamily="34" charset="-122"/>
              <a:ea typeface="微软雅黑" panose="020B0503020204020204" pitchFamily="34" charset="-122"/>
            </a:endParaRPr>
          </a:p>
        </p:txBody>
      </p:sp>
      <p:sp>
        <p:nvSpPr>
          <p:cNvPr id="23" name="稻壳儿原创设计师【幻雨工作室】_11">
            <a:extLst>
              <a:ext uri="{FF2B5EF4-FFF2-40B4-BE49-F238E27FC236}">
                <a16:creationId xmlns:a16="http://schemas.microsoft.com/office/drawing/2014/main" id="{1BE57ACD-E603-424A-925B-C78245313EAB}"/>
              </a:ext>
            </a:extLst>
          </p:cNvPr>
          <p:cNvSpPr txBox="1">
            <a:spLocks noChangeArrowheads="1"/>
          </p:cNvSpPr>
          <p:nvPr/>
        </p:nvSpPr>
        <p:spPr bwMode="auto">
          <a:xfrm>
            <a:off x="4513980" y="3342639"/>
            <a:ext cx="50206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Tx/>
              <a:buNone/>
            </a:pPr>
            <a:r>
              <a:rPr lang="en-US" altLang="zh-CN" sz="2100" dirty="0">
                <a:solidFill>
                  <a:schemeClr val="bg1"/>
                </a:solidFill>
                <a:latin typeface="微软雅黑" panose="020B0503020204020204" pitchFamily="34" charset="-122"/>
                <a:ea typeface="微软雅黑" panose="020B0503020204020204" pitchFamily="34" charset="-122"/>
              </a:rPr>
              <a:t>04</a:t>
            </a:r>
            <a:endParaRPr lang="zh-CN" altLang="en-US" sz="2100" dirty="0">
              <a:solidFill>
                <a:schemeClr val="bg1"/>
              </a:solidFill>
              <a:latin typeface="微软雅黑" panose="020B0503020204020204" pitchFamily="34" charset="-122"/>
              <a:ea typeface="微软雅黑" panose="020B0503020204020204" pitchFamily="34" charset="-122"/>
            </a:endParaRPr>
          </a:p>
        </p:txBody>
      </p:sp>
      <p:sp>
        <p:nvSpPr>
          <p:cNvPr id="24" name="稻壳儿原创设计师【幻雨工作室】_12">
            <a:extLst>
              <a:ext uri="{FF2B5EF4-FFF2-40B4-BE49-F238E27FC236}">
                <a16:creationId xmlns:a16="http://schemas.microsoft.com/office/drawing/2014/main" id="{1EEF5DD7-BA17-48BD-BF0E-DE6100336D0F}"/>
              </a:ext>
            </a:extLst>
          </p:cNvPr>
          <p:cNvSpPr txBox="1">
            <a:spLocks noChangeArrowheads="1"/>
          </p:cNvSpPr>
          <p:nvPr/>
        </p:nvSpPr>
        <p:spPr bwMode="auto">
          <a:xfrm>
            <a:off x="5100963" y="1625142"/>
            <a:ext cx="3455209" cy="600164"/>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defTabSz="514350">
              <a:defRPr/>
            </a:pPr>
            <a:r>
              <a:rPr lang="zh-CN" altLang="en-US" sz="2100" dirty="0">
                <a:solidFill>
                  <a:schemeClr val="accent1"/>
                </a:solidFill>
                <a:latin typeface="微软雅黑" panose="020B0503020204020204" pitchFamily="34" charset="-122"/>
                <a:ea typeface="微软雅黑" panose="020B0503020204020204" pitchFamily="34" charset="-122"/>
              </a:rPr>
              <a:t>研究成果展示及应用</a:t>
            </a:r>
            <a:endParaRPr lang="en-US" altLang="zh-CN" sz="2100" dirty="0">
              <a:solidFill>
                <a:schemeClr val="accent1"/>
              </a:solidFill>
              <a:latin typeface="微软雅黑" panose="020B0503020204020204" pitchFamily="34" charset="-122"/>
              <a:ea typeface="微软雅黑" panose="020B0503020204020204" pitchFamily="34" charset="-122"/>
            </a:endParaRPr>
          </a:p>
          <a:p>
            <a:pPr>
              <a:defRPr/>
            </a:pPr>
            <a:r>
              <a:rPr lang="en-US" altLang="zh-CN" sz="1200" dirty="0">
                <a:solidFill>
                  <a:schemeClr val="accent1"/>
                </a:solidFill>
                <a:latin typeface="Arial" panose="020B0604020202020204" pitchFamily="34" charset="0"/>
                <a:ea typeface="微软雅黑" panose="020B0503020204020204" pitchFamily="34" charset="-122"/>
                <a:cs typeface="Arial" panose="020B0604020202020204" pitchFamily="34" charset="0"/>
              </a:rPr>
              <a:t>Exhibition And Application Of Research Results</a:t>
            </a:r>
            <a:endParaRPr lang="zh-CN" altLang="en-US" sz="1200" dirty="0">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
        <p:nvSpPr>
          <p:cNvPr id="25" name="稻壳儿原创设计师【幻雨工作室】_13">
            <a:extLst>
              <a:ext uri="{FF2B5EF4-FFF2-40B4-BE49-F238E27FC236}">
                <a16:creationId xmlns:a16="http://schemas.microsoft.com/office/drawing/2014/main" id="{3E34A0DF-D0CD-4D62-8F8F-197F30FCE6DA}"/>
              </a:ext>
            </a:extLst>
          </p:cNvPr>
          <p:cNvSpPr txBox="1">
            <a:spLocks noChangeArrowheads="1"/>
          </p:cNvSpPr>
          <p:nvPr/>
        </p:nvSpPr>
        <p:spPr bwMode="auto">
          <a:xfrm>
            <a:off x="5080679" y="3250307"/>
            <a:ext cx="2844294" cy="600164"/>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defTabSz="514350">
              <a:defRPr/>
            </a:pPr>
            <a:r>
              <a:rPr lang="zh-CN" altLang="en-US" sz="2100" dirty="0">
                <a:solidFill>
                  <a:schemeClr val="accent1"/>
                </a:solidFill>
                <a:latin typeface="微软雅黑" panose="020B0503020204020204" pitchFamily="34" charset="-122"/>
                <a:ea typeface="微软雅黑" panose="020B0503020204020204" pitchFamily="34" charset="-122"/>
              </a:rPr>
              <a:t>论文总结与致谢</a:t>
            </a:r>
            <a:endParaRPr lang="en-US" altLang="zh-CN" sz="2100" dirty="0">
              <a:solidFill>
                <a:schemeClr val="accent1"/>
              </a:solidFill>
              <a:latin typeface="微软雅黑" panose="020B0503020204020204" pitchFamily="34" charset="-122"/>
              <a:ea typeface="微软雅黑" panose="020B0503020204020204" pitchFamily="34" charset="-122"/>
            </a:endParaRPr>
          </a:p>
          <a:p>
            <a:pPr>
              <a:defRPr/>
            </a:pPr>
            <a:r>
              <a:rPr lang="en-US" altLang="zh-CN" sz="1200" dirty="0">
                <a:solidFill>
                  <a:schemeClr val="accent1"/>
                </a:solidFill>
                <a:latin typeface="Arial" panose="020B0604020202020204" pitchFamily="34" charset="0"/>
                <a:ea typeface="微软雅黑" panose="020B0503020204020204" pitchFamily="34" charset="-122"/>
                <a:cs typeface="Arial" panose="020B0604020202020204" pitchFamily="34" charset="0"/>
              </a:rPr>
              <a:t>Paper Summary And Acknowledgment</a:t>
            </a:r>
            <a:endParaRPr lang="zh-CN" altLang="en-US" sz="1200" dirty="0">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
        <p:nvSpPr>
          <p:cNvPr id="2" name="矩形 1">
            <a:extLst>
              <a:ext uri="{FF2B5EF4-FFF2-40B4-BE49-F238E27FC236}">
                <a16:creationId xmlns:a16="http://schemas.microsoft.com/office/drawing/2014/main" id="{432EAB8D-79A4-DEC0-5FF0-80A27BDE044C}"/>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6AFA83E4-27D3-1336-2B17-AEF2479E32F5}"/>
              </a:ext>
            </a:extLst>
          </p:cNvPr>
          <p:cNvSpPr txBox="1"/>
          <p:nvPr/>
        </p:nvSpPr>
        <p:spPr>
          <a:xfrm>
            <a:off x="6730480" y="53129"/>
            <a:ext cx="2382416" cy="253916"/>
          </a:xfrm>
          <a:prstGeom prst="rect">
            <a:avLst/>
          </a:prstGeom>
          <a:noFill/>
        </p:spPr>
        <p:txBody>
          <a:bodyPr wrap="square" rtlCol="0">
            <a:spAutoFit/>
          </a:bodyPr>
          <a:lstStyle/>
          <a:p>
            <a:pPr algn="r"/>
            <a:r>
              <a:rPr lang="zh-CN" altLang="en-US" sz="1050" dirty="0">
                <a:solidFill>
                  <a:schemeClr val="bg1"/>
                </a:solidFill>
                <a:latin typeface="+mn-ea"/>
              </a:rPr>
              <a:t>浙江理工大学服装设计与工程</a:t>
            </a:r>
            <a:r>
              <a:rPr lang="en-US" altLang="zh-CN" sz="1050" dirty="0">
                <a:solidFill>
                  <a:schemeClr val="bg1"/>
                </a:solidFill>
                <a:latin typeface="+mn-ea"/>
              </a:rPr>
              <a:t>2022</a:t>
            </a:r>
            <a:r>
              <a:rPr lang="zh-CN" altLang="en-US" sz="1050" dirty="0">
                <a:solidFill>
                  <a:schemeClr val="bg1"/>
                </a:solidFill>
                <a:latin typeface="+mn-ea"/>
              </a:rPr>
              <a:t>级</a:t>
            </a:r>
          </a:p>
        </p:txBody>
      </p:sp>
      <p:sp>
        <p:nvSpPr>
          <p:cNvPr id="4" name="文本框 3">
            <a:extLst>
              <a:ext uri="{FF2B5EF4-FFF2-40B4-BE49-F238E27FC236}">
                <a16:creationId xmlns:a16="http://schemas.microsoft.com/office/drawing/2014/main" id="{94887FBC-E861-2CB3-832A-0BE06DA60844}"/>
              </a:ext>
            </a:extLst>
          </p:cNvPr>
          <p:cNvSpPr txBox="1"/>
          <p:nvPr/>
        </p:nvSpPr>
        <p:spPr>
          <a:xfrm>
            <a:off x="7380312" y="264298"/>
            <a:ext cx="1727355" cy="253916"/>
          </a:xfrm>
          <a:prstGeom prst="rect">
            <a:avLst/>
          </a:prstGeom>
          <a:noFill/>
        </p:spPr>
        <p:txBody>
          <a:bodyPr wrap="square" rtlCol="0">
            <a:spAutoFit/>
          </a:bodyPr>
          <a:lstStyle/>
          <a:p>
            <a:pPr algn="r"/>
            <a:r>
              <a:rPr lang="zh-CN" altLang="en-US" sz="1050" dirty="0">
                <a:solidFill>
                  <a:schemeClr val="bg1"/>
                </a:solidFill>
              </a:rPr>
              <a:t>本科毕业论文答辩</a:t>
            </a:r>
          </a:p>
        </p:txBody>
      </p:sp>
      <p:grpSp>
        <p:nvGrpSpPr>
          <p:cNvPr id="5" name="组合 4">
            <a:extLst>
              <a:ext uri="{FF2B5EF4-FFF2-40B4-BE49-F238E27FC236}">
                <a16:creationId xmlns:a16="http://schemas.microsoft.com/office/drawing/2014/main" id="{7D077385-C7BC-A6E5-0D6B-DA108B2E80D9}"/>
              </a:ext>
            </a:extLst>
          </p:cNvPr>
          <p:cNvGrpSpPr/>
          <p:nvPr/>
        </p:nvGrpSpPr>
        <p:grpSpPr>
          <a:xfrm>
            <a:off x="0" y="0"/>
            <a:ext cx="1341755" cy="865505"/>
            <a:chOff x="0" y="0"/>
            <a:chExt cx="2113" cy="1363"/>
          </a:xfrm>
        </p:grpSpPr>
        <p:sp>
          <p:nvSpPr>
            <p:cNvPr id="6" name="矩形 5">
              <a:extLst>
                <a:ext uri="{FF2B5EF4-FFF2-40B4-BE49-F238E27FC236}">
                  <a16:creationId xmlns:a16="http://schemas.microsoft.com/office/drawing/2014/main" id="{74F8FF5A-7988-EDAC-8296-D89D17A1330C}"/>
                </a:ext>
              </a:extLst>
            </p:cNvPr>
            <p:cNvSpPr/>
            <p:nvPr/>
          </p:nvSpPr>
          <p:spPr>
            <a:xfrm>
              <a:off x="0" y="0"/>
              <a:ext cx="2113" cy="84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7" name="组合 6">
              <a:extLst>
                <a:ext uri="{FF2B5EF4-FFF2-40B4-BE49-F238E27FC236}">
                  <a16:creationId xmlns:a16="http://schemas.microsoft.com/office/drawing/2014/main" id="{3D571A79-40CD-00CD-C7C8-DD6F6848D7FC}"/>
                </a:ext>
              </a:extLst>
            </p:cNvPr>
            <p:cNvGrpSpPr/>
            <p:nvPr/>
          </p:nvGrpSpPr>
          <p:grpSpPr>
            <a:xfrm>
              <a:off x="196" y="91"/>
              <a:ext cx="1530" cy="1272"/>
              <a:chOff x="196" y="91"/>
              <a:chExt cx="1530" cy="1272"/>
            </a:xfrm>
          </p:grpSpPr>
          <p:pic>
            <p:nvPicPr>
              <p:cNvPr id="8" name="图片 7" descr="1">
                <a:extLst>
                  <a:ext uri="{FF2B5EF4-FFF2-40B4-BE49-F238E27FC236}">
                    <a16:creationId xmlns:a16="http://schemas.microsoft.com/office/drawing/2014/main" id="{1F810D3C-1CC9-2EDC-F7A8-C0D31A680943}"/>
                  </a:ext>
                </a:extLst>
              </p:cNvPr>
              <p:cNvPicPr>
                <a:picLocks noChangeAspect="1"/>
              </p:cNvPicPr>
              <p:nvPr/>
            </p:nvPicPr>
            <p:blipFill>
              <a:blip r:embed="rId3"/>
              <a:srcRect l="6779" t="7827" r="6183" b="7271"/>
              <a:stretch>
                <a:fillRect/>
              </a:stretch>
            </p:blipFill>
            <p:spPr>
              <a:xfrm rot="10800000" flipH="1" flipV="1">
                <a:off x="632" y="91"/>
                <a:ext cx="661" cy="662"/>
              </a:xfrm>
              <a:prstGeom prst="ellipse">
                <a:avLst/>
              </a:prstGeom>
            </p:spPr>
          </p:pic>
          <p:pic>
            <p:nvPicPr>
              <p:cNvPr id="9" name="图片 8" descr="图片21">
                <a:extLst>
                  <a:ext uri="{FF2B5EF4-FFF2-40B4-BE49-F238E27FC236}">
                    <a16:creationId xmlns:a16="http://schemas.microsoft.com/office/drawing/2014/main" id="{6EC771AE-8D29-D707-AB96-EE0215B58CD8}"/>
                  </a:ext>
                </a:extLst>
              </p:cNvPr>
              <p:cNvPicPr>
                <a:picLocks noChangeAspect="1"/>
              </p:cNvPicPr>
              <p:nvPr/>
            </p:nvPicPr>
            <p:blipFill>
              <a:blip r:embed="rId4">
                <a:alphaModFix amt="60000"/>
              </a:blip>
              <a:stretch>
                <a:fillRect/>
              </a:stretch>
            </p:blipFill>
            <p:spPr>
              <a:xfrm>
                <a:off x="196" y="849"/>
                <a:ext cx="1530" cy="515"/>
              </a:xfrm>
              <a:prstGeom prst="rect">
                <a:avLst/>
              </a:prstGeom>
            </p:spPr>
          </p:pic>
        </p:grpSp>
      </p:grpSp>
    </p:spTree>
    <p:extLst>
      <p:ext uri="{BB962C8B-B14F-4D97-AF65-F5344CB8AC3E}">
        <p14:creationId xmlns:p14="http://schemas.microsoft.com/office/powerpoint/2010/main" val="4153556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1EF6E-BCE3-BD1C-B50F-4CC4B835C771}"/>
            </a:ext>
          </a:extLst>
        </p:cNvPr>
        <p:cNvGrpSpPr/>
        <p:nvPr/>
      </p:nvGrpSpPr>
      <p:grpSpPr>
        <a:xfrm>
          <a:off x="0" y="0"/>
          <a:ext cx="0" cy="0"/>
          <a:chOff x="0" y="0"/>
          <a:chExt cx="0" cy="0"/>
        </a:xfrm>
      </p:grpSpPr>
      <p:sp>
        <p:nvSpPr>
          <p:cNvPr id="18" name="矩形 17">
            <a:extLst>
              <a:ext uri="{FF2B5EF4-FFF2-40B4-BE49-F238E27FC236}">
                <a16:creationId xmlns:a16="http://schemas.microsoft.com/office/drawing/2014/main" id="{2C1C49FB-B14B-4F83-2529-B047FD1178B6}"/>
              </a:ext>
            </a:extLst>
          </p:cNvPr>
          <p:cNvSpPr>
            <a:spLocks noChangeArrowheads="1"/>
          </p:cNvSpPr>
          <p:nvPr/>
        </p:nvSpPr>
        <p:spPr bwMode="auto">
          <a:xfrm>
            <a:off x="543955" y="992778"/>
            <a:ext cx="8060493" cy="97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30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随着移动互联网与数字经济的深度融合，直播电商已成为服装销售的核心增长极。然而，在交易额高速增长的背后，行业长期面临</a:t>
            </a:r>
            <a:r>
              <a:rPr lang="zh-CN" altLang="en-US" sz="1600" dirty="0">
                <a:solidFill>
                  <a:srgbClr val="C00000"/>
                </a:solidFill>
                <a:latin typeface="微软雅黑" panose="020B0503020204020204" pitchFamily="34" charset="-122"/>
                <a:ea typeface="微软雅黑" panose="020B0503020204020204" pitchFamily="34" charset="-122"/>
              </a:rPr>
              <a:t>“高退货率”</a:t>
            </a:r>
            <a:r>
              <a:rPr lang="zh-CN" altLang="en-US" sz="1200" dirty="0">
                <a:solidFill>
                  <a:sysClr val="windowText" lastClr="000000"/>
                </a:solidFill>
                <a:latin typeface="微软雅黑" panose="020B0503020204020204" pitchFamily="34" charset="-122"/>
                <a:ea typeface="微软雅黑" panose="020B0503020204020204" pitchFamily="34" charset="-122"/>
              </a:rPr>
              <a:t>的严峻挑战。</a:t>
            </a:r>
            <a:r>
              <a:rPr lang="en-US" altLang="zh-CN" sz="1200" dirty="0">
                <a:solidFill>
                  <a:sysClr val="windowText" lastClr="000000"/>
                </a:solidFill>
                <a:latin typeface="微软雅黑" panose="020B0503020204020204" pitchFamily="34" charset="-122"/>
                <a:ea typeface="微软雅黑" panose="020B0503020204020204" pitchFamily="34" charset="-122"/>
              </a:rPr>
              <a:t>《2025</a:t>
            </a:r>
            <a:r>
              <a:rPr lang="zh-CN" altLang="en-US" sz="1200" dirty="0">
                <a:solidFill>
                  <a:sysClr val="windowText" lastClr="000000"/>
                </a:solidFill>
                <a:latin typeface="微软雅黑" panose="020B0503020204020204" pitchFamily="34" charset="-122"/>
                <a:ea typeface="微软雅黑" panose="020B0503020204020204" pitchFamily="34" charset="-122"/>
              </a:rPr>
              <a:t>年中国电商“双十一”消费大数据监测报告</a:t>
            </a:r>
            <a:r>
              <a:rPr lang="en-US" altLang="zh-CN" sz="1200" dirty="0">
                <a:solidFill>
                  <a:sysClr val="windowText" lastClr="000000"/>
                </a:solidFill>
                <a:latin typeface="微软雅黑" panose="020B0503020204020204" pitchFamily="34" charset="-122"/>
                <a:ea typeface="微软雅黑" panose="020B0503020204020204" pitchFamily="34" charset="-122"/>
              </a:rPr>
              <a:t>》</a:t>
            </a:r>
            <a:r>
              <a:rPr lang="zh-CN" altLang="en-US" sz="1200" dirty="0">
                <a:solidFill>
                  <a:sysClr val="windowText" lastClr="000000"/>
                </a:solidFill>
                <a:latin typeface="微软雅黑" panose="020B0503020204020204" pitchFamily="34" charset="-122"/>
                <a:ea typeface="微软雅黑" panose="020B0503020204020204" pitchFamily="34" charset="-122"/>
              </a:rPr>
              <a:t>提供的数据显示</a:t>
            </a:r>
            <a:r>
              <a:rPr lang="en-US" altLang="zh-CN" sz="1200" dirty="0">
                <a:solidFill>
                  <a:sysClr val="windowText" lastClr="000000"/>
                </a:solidFill>
                <a:latin typeface="微软雅黑" panose="020B0503020204020204" pitchFamily="34" charset="-122"/>
                <a:ea typeface="微软雅黑" panose="020B0503020204020204" pitchFamily="34" charset="-122"/>
              </a:rPr>
              <a:t>,</a:t>
            </a:r>
            <a:r>
              <a:rPr lang="zh-CN" altLang="en-US" sz="1200" dirty="0">
                <a:solidFill>
                  <a:sysClr val="windowText" lastClr="000000"/>
                </a:solidFill>
                <a:latin typeface="微软雅黑" panose="020B0503020204020204" pitchFamily="34" charset="-122"/>
                <a:ea typeface="微软雅黑" panose="020B0503020204020204" pitchFamily="34" charset="-122"/>
              </a:rPr>
              <a:t>直播销售的平均退货率在</a:t>
            </a:r>
            <a:r>
              <a:rPr lang="en-US" altLang="zh-CN" sz="1200" dirty="0">
                <a:solidFill>
                  <a:sysClr val="windowText" lastClr="000000"/>
                </a:solidFill>
                <a:latin typeface="微软雅黑" panose="020B0503020204020204" pitchFamily="34" charset="-122"/>
                <a:ea typeface="微软雅黑" panose="020B0503020204020204" pitchFamily="34" charset="-122"/>
              </a:rPr>
              <a:t>30%</a:t>
            </a:r>
            <a:r>
              <a:rPr lang="zh-CN" altLang="en-US" sz="1200" dirty="0">
                <a:solidFill>
                  <a:sysClr val="windowText" lastClr="000000"/>
                </a:solidFill>
                <a:latin typeface="微软雅黑" panose="020B0503020204020204" pitchFamily="34" charset="-122"/>
                <a:ea typeface="微软雅黑" panose="020B0503020204020204" pitchFamily="34" charset="-122"/>
              </a:rPr>
              <a:t>至</a:t>
            </a:r>
            <a:r>
              <a:rPr lang="en-US" altLang="zh-CN" sz="1200" dirty="0">
                <a:solidFill>
                  <a:sysClr val="windowText" lastClr="000000"/>
                </a:solidFill>
                <a:latin typeface="微软雅黑" panose="020B0503020204020204" pitchFamily="34" charset="-122"/>
                <a:ea typeface="微软雅黑" panose="020B0503020204020204" pitchFamily="34" charset="-122"/>
              </a:rPr>
              <a:t>50%</a:t>
            </a:r>
            <a:r>
              <a:rPr lang="zh-CN" altLang="en-US" sz="1200" dirty="0">
                <a:solidFill>
                  <a:sysClr val="windowText" lastClr="000000"/>
                </a:solidFill>
                <a:latin typeface="微软雅黑" panose="020B0503020204020204" pitchFamily="34" charset="-122"/>
                <a:ea typeface="微软雅黑" panose="020B0503020204020204" pitchFamily="34" charset="-122"/>
              </a:rPr>
              <a:t>之间，部分女装品类甚至</a:t>
            </a:r>
            <a:r>
              <a:rPr lang="zh-CN" altLang="en-US" sz="1600" dirty="0">
                <a:solidFill>
                  <a:srgbClr val="C00000"/>
                </a:solidFill>
                <a:latin typeface="微软雅黑" panose="020B0503020204020204" pitchFamily="34" charset="-122"/>
                <a:ea typeface="微软雅黑" panose="020B0503020204020204" pitchFamily="34" charset="-122"/>
              </a:rPr>
              <a:t>高达</a:t>
            </a:r>
            <a:r>
              <a:rPr lang="en-US" altLang="zh-CN" sz="1600" dirty="0">
                <a:solidFill>
                  <a:srgbClr val="C00000"/>
                </a:solidFill>
                <a:latin typeface="微软雅黑" panose="020B0503020204020204" pitchFamily="34" charset="-122"/>
                <a:ea typeface="微软雅黑" panose="020B0503020204020204" pitchFamily="34" charset="-122"/>
              </a:rPr>
              <a:t>70%</a:t>
            </a:r>
            <a:r>
              <a:rPr lang="zh-CN" altLang="en-US" sz="1600" dirty="0">
                <a:solidFill>
                  <a:srgbClr val="C00000"/>
                </a:solidFill>
                <a:latin typeface="微软雅黑" panose="020B0503020204020204" pitchFamily="34" charset="-122"/>
                <a:ea typeface="微软雅黑" panose="020B0503020204020204" pitchFamily="34" charset="-122"/>
              </a:rPr>
              <a:t>以上</a:t>
            </a:r>
            <a:r>
              <a:rPr lang="zh-CN" altLang="en-US" sz="1200" dirty="0">
                <a:solidFill>
                  <a:sysClr val="windowText" lastClr="000000"/>
                </a:solidFill>
                <a:latin typeface="微软雅黑" panose="020B0503020204020204" pitchFamily="34" charset="-122"/>
                <a:ea typeface="微软雅黑" panose="020B0503020204020204" pitchFamily="34" charset="-122"/>
              </a:rPr>
              <a:t>。</a:t>
            </a:r>
            <a:endParaRPr lang="en-US" altLang="zh-CN" sz="1200" dirty="0">
              <a:solidFill>
                <a:sysClr val="windowText" lastClr="000000"/>
              </a:solidFill>
              <a:latin typeface="微软雅黑" panose="020B0503020204020204" pitchFamily="34" charset="-122"/>
              <a:ea typeface="微软雅黑" panose="020B0503020204020204" pitchFamily="34" charset="-122"/>
            </a:endParaRPr>
          </a:p>
        </p:txBody>
      </p:sp>
      <p:sp>
        <p:nvSpPr>
          <p:cNvPr id="29" name="矩形 28">
            <a:extLst>
              <a:ext uri="{FF2B5EF4-FFF2-40B4-BE49-F238E27FC236}">
                <a16:creationId xmlns:a16="http://schemas.microsoft.com/office/drawing/2014/main" id="{BA522F64-663C-AAE3-D18B-884C8EE32686}"/>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
            <a:extLst>
              <a:ext uri="{FF2B5EF4-FFF2-40B4-BE49-F238E27FC236}">
                <a16:creationId xmlns:a16="http://schemas.microsoft.com/office/drawing/2014/main" id="{8B2763CA-96DF-2123-6B4B-586234BB3465}"/>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31" name="组合 30">
            <a:extLst>
              <a:ext uri="{FF2B5EF4-FFF2-40B4-BE49-F238E27FC236}">
                <a16:creationId xmlns:a16="http://schemas.microsoft.com/office/drawing/2014/main" id="{7A9A18CE-E602-3A8F-4050-174528EDA2A9}"/>
              </a:ext>
            </a:extLst>
          </p:cNvPr>
          <p:cNvGrpSpPr/>
          <p:nvPr/>
        </p:nvGrpSpPr>
        <p:grpSpPr>
          <a:xfrm>
            <a:off x="4458951" y="467116"/>
            <a:ext cx="648000" cy="89060"/>
            <a:chOff x="1977863" y="380438"/>
            <a:chExt cx="576000" cy="89060"/>
          </a:xfrm>
          <a:solidFill>
            <a:schemeClr val="accent1"/>
          </a:solidFill>
        </p:grpSpPr>
        <p:sp>
          <p:nvSpPr>
            <p:cNvPr id="32" name="矩形 31">
              <a:extLst>
                <a:ext uri="{FF2B5EF4-FFF2-40B4-BE49-F238E27FC236}">
                  <a16:creationId xmlns:a16="http://schemas.microsoft.com/office/drawing/2014/main" id="{FE832A75-8CC2-A763-3AFC-5167C8AD9053}"/>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3" name="等腰三角形 32">
              <a:extLst>
                <a:ext uri="{FF2B5EF4-FFF2-40B4-BE49-F238E27FC236}">
                  <a16:creationId xmlns:a16="http://schemas.microsoft.com/office/drawing/2014/main" id="{619E8242-D0E7-E6CE-2506-E5F94EEB4174}"/>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34" name="文本框 33">
            <a:extLst>
              <a:ext uri="{FF2B5EF4-FFF2-40B4-BE49-F238E27FC236}">
                <a16:creationId xmlns:a16="http://schemas.microsoft.com/office/drawing/2014/main" id="{D9B5FC86-5336-92EE-A279-654ABD44E972}"/>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35" name="文本框 2">
            <a:extLst>
              <a:ext uri="{FF2B5EF4-FFF2-40B4-BE49-F238E27FC236}">
                <a16:creationId xmlns:a16="http://schemas.microsoft.com/office/drawing/2014/main" id="{70B8FA63-B9D7-32C4-F92B-B11682B0DA9B}"/>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36" name="文本框 35">
            <a:extLst>
              <a:ext uri="{FF2B5EF4-FFF2-40B4-BE49-F238E27FC236}">
                <a16:creationId xmlns:a16="http://schemas.microsoft.com/office/drawing/2014/main" id="{BDD5043B-CB02-9D5D-F44C-F3E3836815D6}"/>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37" name="文本框 2">
            <a:extLst>
              <a:ext uri="{FF2B5EF4-FFF2-40B4-BE49-F238E27FC236}">
                <a16:creationId xmlns:a16="http://schemas.microsoft.com/office/drawing/2014/main" id="{FA0332DD-4C26-5DC7-130A-8971CDED6515}"/>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38" name="文本框 37">
            <a:extLst>
              <a:ext uri="{FF2B5EF4-FFF2-40B4-BE49-F238E27FC236}">
                <a16:creationId xmlns:a16="http://schemas.microsoft.com/office/drawing/2014/main" id="{4DC0D30E-2C2E-CF0C-49EE-76675A70EC92}"/>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39" name="文本框 2">
            <a:extLst>
              <a:ext uri="{FF2B5EF4-FFF2-40B4-BE49-F238E27FC236}">
                <a16:creationId xmlns:a16="http://schemas.microsoft.com/office/drawing/2014/main" id="{75839065-D35E-8217-B9E6-CA1E79F3DA68}"/>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40" name="文本框 39">
            <a:extLst>
              <a:ext uri="{FF2B5EF4-FFF2-40B4-BE49-F238E27FC236}">
                <a16:creationId xmlns:a16="http://schemas.microsoft.com/office/drawing/2014/main" id="{5280B752-69A7-B976-2628-1EAD166C22BA}"/>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62" name="组合 61">
            <a:extLst>
              <a:ext uri="{FF2B5EF4-FFF2-40B4-BE49-F238E27FC236}">
                <a16:creationId xmlns:a16="http://schemas.microsoft.com/office/drawing/2014/main" id="{F76BEB62-A1BC-1058-6A2F-261F7BAEBEAE}"/>
              </a:ext>
            </a:extLst>
          </p:cNvPr>
          <p:cNvGrpSpPr/>
          <p:nvPr/>
        </p:nvGrpSpPr>
        <p:grpSpPr>
          <a:xfrm>
            <a:off x="16270" y="-59055"/>
            <a:ext cx="1847850" cy="622300"/>
            <a:chOff x="0" y="-93"/>
            <a:chExt cx="2910" cy="980"/>
          </a:xfrm>
        </p:grpSpPr>
        <p:sp>
          <p:nvSpPr>
            <p:cNvPr id="63" name="矩形 62">
              <a:extLst>
                <a:ext uri="{FF2B5EF4-FFF2-40B4-BE49-F238E27FC236}">
                  <a16:creationId xmlns:a16="http://schemas.microsoft.com/office/drawing/2014/main" id="{CE0C3613-42C1-1350-7C0A-2BD634E15CA8}"/>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64" name="组合 63">
              <a:extLst>
                <a:ext uri="{FF2B5EF4-FFF2-40B4-BE49-F238E27FC236}">
                  <a16:creationId xmlns:a16="http://schemas.microsoft.com/office/drawing/2014/main" id="{E94B46C6-B9FA-3876-1886-C6800A2AA4C8}"/>
                </a:ext>
              </a:extLst>
            </p:cNvPr>
            <p:cNvGrpSpPr/>
            <p:nvPr/>
          </p:nvGrpSpPr>
          <p:grpSpPr>
            <a:xfrm>
              <a:off x="170" y="-93"/>
              <a:ext cx="2740" cy="980"/>
              <a:chOff x="170" y="-93"/>
              <a:chExt cx="2740" cy="980"/>
            </a:xfrm>
          </p:grpSpPr>
          <p:pic>
            <p:nvPicPr>
              <p:cNvPr id="65" name="图片 64" descr="1">
                <a:extLst>
                  <a:ext uri="{FF2B5EF4-FFF2-40B4-BE49-F238E27FC236}">
                    <a16:creationId xmlns:a16="http://schemas.microsoft.com/office/drawing/2014/main" id="{30DFB7F7-016D-4761-E590-BDE4E0FC018F}"/>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66" name="图片 65">
                <a:extLst>
                  <a:ext uri="{FF2B5EF4-FFF2-40B4-BE49-F238E27FC236}">
                    <a16:creationId xmlns:a16="http://schemas.microsoft.com/office/drawing/2014/main" id="{3532536F-0B4B-6F71-F898-5F3DE866814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68" name="文本框 67">
            <a:extLst>
              <a:ext uri="{FF2B5EF4-FFF2-40B4-BE49-F238E27FC236}">
                <a16:creationId xmlns:a16="http://schemas.microsoft.com/office/drawing/2014/main" id="{9DBF2CB7-31AE-6246-4496-422ACAEAD227}"/>
              </a:ext>
            </a:extLst>
          </p:cNvPr>
          <p:cNvSpPr txBox="1"/>
          <p:nvPr/>
        </p:nvSpPr>
        <p:spPr>
          <a:xfrm>
            <a:off x="527445" y="4515881"/>
            <a:ext cx="8077003" cy="571375"/>
          </a:xfrm>
          <a:prstGeom prst="rect">
            <a:avLst/>
          </a:prstGeom>
          <a:noFill/>
        </p:spPr>
        <p:txBody>
          <a:bodyPr wrap="square">
            <a:spAutoFit/>
          </a:bodyPr>
          <a:lstStyle/>
          <a:p>
            <a:pPr>
              <a:lnSpc>
                <a:spcPct val="125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当前直播女装退货率极高，核心痛点已从</a:t>
            </a:r>
            <a:r>
              <a:rPr lang="zh-CN" altLang="en-US" sz="1400" dirty="0">
                <a:solidFill>
                  <a:srgbClr val="C00000"/>
                </a:solidFill>
                <a:latin typeface="微软雅黑" panose="020B0503020204020204" pitchFamily="34" charset="-122"/>
                <a:ea typeface="微软雅黑" panose="020B0503020204020204" pitchFamily="34" charset="-122"/>
              </a:rPr>
              <a:t>“冲动消费”转向“实物与直播展示不符”的预期差</a:t>
            </a:r>
            <a:r>
              <a:rPr lang="zh-CN" altLang="en-US" sz="1200" dirty="0">
                <a:solidFill>
                  <a:sysClr val="windowText" lastClr="000000"/>
                </a:solidFill>
                <a:latin typeface="微软雅黑" panose="020B0503020204020204" pitchFamily="34" charset="-122"/>
                <a:ea typeface="微软雅黑" panose="020B0503020204020204" pitchFamily="34" charset="-122"/>
              </a:rPr>
              <a:t>。</a:t>
            </a:r>
            <a:endParaRPr lang="en-US" altLang="zh-CN" sz="1200" dirty="0">
              <a:solidFill>
                <a:sysClr val="windowText" lastClr="000000"/>
              </a:solidFill>
              <a:latin typeface="微软雅黑" panose="020B0503020204020204" pitchFamily="34" charset="-122"/>
              <a:ea typeface="微软雅黑" panose="020B0503020204020204" pitchFamily="34" charset="-122"/>
            </a:endParaRPr>
          </a:p>
          <a:p>
            <a:pPr>
              <a:lnSpc>
                <a:spcPct val="125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然而现有研究多关注前端营销，忽视了后端生产。</a:t>
            </a:r>
          </a:p>
        </p:txBody>
      </p:sp>
      <p:grpSp>
        <p:nvGrpSpPr>
          <p:cNvPr id="5" name="组合 4">
            <a:extLst>
              <a:ext uri="{FF2B5EF4-FFF2-40B4-BE49-F238E27FC236}">
                <a16:creationId xmlns:a16="http://schemas.microsoft.com/office/drawing/2014/main" id="{324C3853-2E3C-7328-6B3B-0E496F693D45}"/>
              </a:ext>
            </a:extLst>
          </p:cNvPr>
          <p:cNvGrpSpPr/>
          <p:nvPr/>
        </p:nvGrpSpPr>
        <p:grpSpPr>
          <a:xfrm>
            <a:off x="840181" y="1932692"/>
            <a:ext cx="3931951" cy="2503996"/>
            <a:chOff x="554627" y="2174601"/>
            <a:chExt cx="3452884" cy="2156489"/>
          </a:xfrm>
        </p:grpSpPr>
        <p:pic>
          <p:nvPicPr>
            <p:cNvPr id="8" name="图片 7" descr="图表, 条形图&#10;&#10;描述已自动生成">
              <a:extLst>
                <a:ext uri="{FF2B5EF4-FFF2-40B4-BE49-F238E27FC236}">
                  <a16:creationId xmlns:a16="http://schemas.microsoft.com/office/drawing/2014/main" id="{6A25C332-D151-DE90-4966-8A968AA446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3728" y="2174601"/>
              <a:ext cx="1883783" cy="2152895"/>
            </a:xfrm>
            <a:prstGeom prst="rect">
              <a:avLst/>
            </a:prstGeom>
          </p:spPr>
        </p:pic>
        <p:pic>
          <p:nvPicPr>
            <p:cNvPr id="6" name="图片 5" descr="图表, 条形图&#10;&#10;描述已自动生成">
              <a:extLst>
                <a:ext uri="{FF2B5EF4-FFF2-40B4-BE49-F238E27FC236}">
                  <a16:creationId xmlns:a16="http://schemas.microsoft.com/office/drawing/2014/main" id="{0E5F9E7C-C833-DDA1-6F17-E35D3F739BB7}"/>
                </a:ext>
              </a:extLst>
            </p:cNvPr>
            <p:cNvPicPr>
              <a:picLocks noChangeAspect="1"/>
            </p:cNvPicPr>
            <p:nvPr/>
          </p:nvPicPr>
          <p:blipFill>
            <a:blip r:embed="rId6">
              <a:extLst>
                <a:ext uri="{28A0092B-C50C-407E-A947-70E740481C1C}">
                  <a14:useLocalDpi xmlns:a14="http://schemas.microsoft.com/office/drawing/2010/main" val="0"/>
                </a:ext>
              </a:extLst>
            </a:blip>
            <a:srcRect r="6708"/>
            <a:stretch/>
          </p:blipFill>
          <p:spPr>
            <a:xfrm>
              <a:off x="554627" y="2211710"/>
              <a:ext cx="1663485" cy="2037818"/>
            </a:xfrm>
            <a:prstGeom prst="rect">
              <a:avLst/>
            </a:prstGeom>
          </p:spPr>
        </p:pic>
        <p:sp>
          <p:nvSpPr>
            <p:cNvPr id="9" name="矩形 8">
              <a:extLst>
                <a:ext uri="{FF2B5EF4-FFF2-40B4-BE49-F238E27FC236}">
                  <a16:creationId xmlns:a16="http://schemas.microsoft.com/office/drawing/2014/main" id="{749B1542-FF03-DCB1-6BF8-4097DA8DC7C0}"/>
                </a:ext>
              </a:extLst>
            </p:cNvPr>
            <p:cNvSpPr/>
            <p:nvPr/>
          </p:nvSpPr>
          <p:spPr>
            <a:xfrm>
              <a:off x="3059832" y="2935383"/>
              <a:ext cx="450000" cy="1395707"/>
            </a:xfrm>
            <a:prstGeom prst="rect">
              <a:avLst/>
            </a:prstGeom>
            <a:noFill/>
            <a:ln w="127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4" name="图片 3" descr="QR 代码&#10;&#10;描述已自动生成">
            <a:extLst>
              <a:ext uri="{FF2B5EF4-FFF2-40B4-BE49-F238E27FC236}">
                <a16:creationId xmlns:a16="http://schemas.microsoft.com/office/drawing/2014/main" id="{E7B91969-3F49-F31F-4F65-3EBAA531DC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12778" y="1884794"/>
            <a:ext cx="1599990" cy="2615528"/>
          </a:xfrm>
          <a:prstGeom prst="rect">
            <a:avLst/>
          </a:prstGeom>
        </p:spPr>
      </p:pic>
      <p:pic>
        <p:nvPicPr>
          <p:cNvPr id="12" name="图片 11" descr="穿蓝色衣服的人&#10;&#10;低可信度描述已自动生成">
            <a:extLst>
              <a:ext uri="{FF2B5EF4-FFF2-40B4-BE49-F238E27FC236}">
                <a16:creationId xmlns:a16="http://schemas.microsoft.com/office/drawing/2014/main" id="{B247C7BA-1111-AB85-69ED-03F89EC482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34521" y="1932692"/>
            <a:ext cx="1726326" cy="2583189"/>
          </a:xfrm>
          <a:prstGeom prst="rect">
            <a:avLst/>
          </a:prstGeom>
        </p:spPr>
      </p:pic>
      <p:sp>
        <p:nvSpPr>
          <p:cNvPr id="13" name="矩形 12">
            <a:extLst>
              <a:ext uri="{FF2B5EF4-FFF2-40B4-BE49-F238E27FC236}">
                <a16:creationId xmlns:a16="http://schemas.microsoft.com/office/drawing/2014/main" id="{2A9D7DA3-7CCD-AE70-1F30-B738FA96BD99}"/>
              </a:ext>
            </a:extLst>
          </p:cNvPr>
          <p:cNvSpPr/>
          <p:nvPr/>
        </p:nvSpPr>
        <p:spPr>
          <a:xfrm>
            <a:off x="558308" y="610142"/>
            <a:ext cx="1336674" cy="338554"/>
          </a:xfrm>
          <a:prstGeom prst="rect">
            <a:avLst/>
          </a:prstGeom>
        </p:spPr>
        <p:txBody>
          <a:bodyPr wrap="square">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研究背景</a:t>
            </a:r>
          </a:p>
        </p:txBody>
      </p:sp>
    </p:spTree>
    <p:extLst>
      <p:ext uri="{BB962C8B-B14F-4D97-AF65-F5344CB8AC3E}">
        <p14:creationId xmlns:p14="http://schemas.microsoft.com/office/powerpoint/2010/main" val="3449443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555313" y="610142"/>
            <a:ext cx="3304175" cy="4453323"/>
            <a:chOff x="2324539" y="1279908"/>
            <a:chExt cx="7643011" cy="4192175"/>
          </a:xfrm>
        </p:grpSpPr>
        <p:sp>
          <p:nvSpPr>
            <p:cNvPr id="18" name="矩形 17"/>
            <p:cNvSpPr>
              <a:spLocks noChangeArrowheads="1"/>
            </p:cNvSpPr>
            <p:nvPr/>
          </p:nvSpPr>
          <p:spPr bwMode="auto">
            <a:xfrm>
              <a:off x="2324539" y="1565400"/>
              <a:ext cx="7643011" cy="3906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30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面对百花齐放，个性多样的女装市场。很多服装企业转型采用了“预售</a:t>
              </a:r>
              <a:r>
                <a:rPr lang="en-US" altLang="zh-CN" sz="1200" dirty="0">
                  <a:solidFill>
                    <a:sysClr val="windowText" lastClr="000000"/>
                  </a:solidFill>
                  <a:latin typeface="微软雅黑" panose="020B0503020204020204" pitchFamily="34" charset="-122"/>
                  <a:ea typeface="微软雅黑" panose="020B0503020204020204" pitchFamily="34" charset="-122"/>
                </a:rPr>
                <a:t>+</a:t>
              </a:r>
              <a:r>
                <a:rPr lang="zh-CN" altLang="en-US" sz="1200" dirty="0">
                  <a:solidFill>
                    <a:sysClr val="windowText" lastClr="000000"/>
                  </a:solidFill>
                  <a:latin typeface="微软雅黑" panose="020B0503020204020204" pitchFamily="34" charset="-122"/>
                  <a:ea typeface="微软雅黑" panose="020B0503020204020204" pitchFamily="34" charset="-122"/>
                </a:rPr>
                <a:t>小单快反”的敏捷供应链模式。</a:t>
              </a:r>
              <a:endParaRPr lang="en-US" altLang="zh-CN" sz="1200" dirty="0">
                <a:solidFill>
                  <a:sysClr val="windowText" lastClr="000000"/>
                </a:solidFill>
                <a:latin typeface="微软雅黑" panose="020B0503020204020204" pitchFamily="34" charset="-122"/>
                <a:ea typeface="微软雅黑" panose="020B0503020204020204" pitchFamily="34" charset="-122"/>
              </a:endParaRPr>
            </a:p>
            <a:p>
              <a:pPr>
                <a:lnSpc>
                  <a:spcPct val="130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这种模式虽然能压缩工期，快速跟上流行趋势，但也带来了不少的副作用：制衣厂商被速度追着跑，难以保证生产质量、拓展生产功能，只能停留在</a:t>
              </a:r>
              <a:r>
                <a:rPr lang="zh-CN" altLang="en-US" sz="1200" dirty="0">
                  <a:solidFill>
                    <a:srgbClr val="C00000"/>
                  </a:solidFill>
                  <a:latin typeface="微软雅黑" panose="020B0503020204020204" pitchFamily="34" charset="-122"/>
                  <a:ea typeface="微软雅黑" panose="020B0503020204020204" pitchFamily="34" charset="-122"/>
                </a:rPr>
                <a:t>生产效益较低、抗风险能力较弱</a:t>
              </a:r>
              <a:r>
                <a:rPr lang="zh-CN" altLang="en-US" sz="1200" dirty="0">
                  <a:solidFill>
                    <a:sysClr val="windowText" lastClr="000000"/>
                  </a:solidFill>
                  <a:latin typeface="微软雅黑" panose="020B0503020204020204" pitchFamily="34" charset="-122"/>
                  <a:ea typeface="微软雅黑" panose="020B0503020204020204" pitchFamily="34" charset="-122"/>
                </a:rPr>
                <a:t>的</a:t>
              </a:r>
              <a:r>
                <a:rPr lang="en-US" altLang="zh-CN" sz="1200" dirty="0">
                  <a:solidFill>
                    <a:sysClr val="windowText" lastClr="000000"/>
                  </a:solidFill>
                  <a:latin typeface="微软雅黑" panose="020B0503020204020204" pitchFamily="34" charset="-122"/>
                  <a:ea typeface="微软雅黑" panose="020B0503020204020204" pitchFamily="34" charset="-122"/>
                </a:rPr>
                <a:t>OEM</a:t>
              </a:r>
              <a:r>
                <a:rPr lang="zh-CN" altLang="en-US" sz="1200" dirty="0">
                  <a:solidFill>
                    <a:sysClr val="windowText" lastClr="000000"/>
                  </a:solidFill>
                  <a:latin typeface="微软雅黑" panose="020B0503020204020204" pitchFamily="34" charset="-122"/>
                  <a:ea typeface="微软雅黑" panose="020B0503020204020204" pitchFamily="34" charset="-122"/>
                </a:rPr>
                <a:t>模式里。</a:t>
              </a:r>
              <a:endParaRPr lang="en-US" altLang="zh-CN" sz="1200" dirty="0">
                <a:solidFill>
                  <a:sysClr val="windowText" lastClr="000000"/>
                </a:solidFill>
                <a:latin typeface="微软雅黑" panose="020B0503020204020204" pitchFamily="34" charset="-122"/>
                <a:ea typeface="微软雅黑" panose="020B0503020204020204" pitchFamily="34" charset="-122"/>
              </a:endParaRPr>
            </a:p>
            <a:p>
              <a:pPr>
                <a:lnSpc>
                  <a:spcPct val="130000"/>
                </a:lnSpc>
              </a:pPr>
              <a:endParaRPr lang="en-US" altLang="zh-CN" sz="1200" dirty="0">
                <a:solidFill>
                  <a:sysClr val="windowText" lastClr="000000"/>
                </a:solidFill>
                <a:latin typeface="微软雅黑" panose="020B0503020204020204" pitchFamily="34" charset="-122"/>
                <a:ea typeface="微软雅黑" panose="020B0503020204020204" pitchFamily="34" charset="-122"/>
              </a:endParaRPr>
            </a:p>
            <a:p>
              <a:pPr>
                <a:lnSpc>
                  <a:spcPct val="130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由初步调研发现，在购买衣服前，客户往往会问清楚服装的材质、版型、颜色、尺码等方面，收到货之后，常常因为尺码或版型不合适、颜色与预期有偏差等客观原因或消费者不喜欢等主观原因产生退换货，本质上是供应链质量管控体系在高节奏、快速的女装领域失灵，带来的</a:t>
              </a:r>
              <a:r>
                <a:rPr lang="zh-CN" altLang="en-US" sz="1200" dirty="0">
                  <a:solidFill>
                    <a:srgbClr val="C00000"/>
                  </a:solidFill>
                  <a:latin typeface="微软雅黑" panose="020B0503020204020204" pitchFamily="34" charset="-122"/>
                  <a:ea typeface="微软雅黑" panose="020B0503020204020204" pitchFamily="34" charset="-122"/>
                </a:rPr>
                <a:t>生产端质量波动带来的退货成本已经严重影响了企业的利润。</a:t>
              </a:r>
              <a:endParaRPr lang="en-US" altLang="zh-CN" sz="1200" dirty="0">
                <a:solidFill>
                  <a:srgbClr val="C00000"/>
                </a:solidFill>
                <a:latin typeface="微软雅黑" panose="020B0503020204020204" pitchFamily="34" charset="-122"/>
                <a:ea typeface="微软雅黑" panose="020B0503020204020204" pitchFamily="34" charset="-122"/>
              </a:endParaRPr>
            </a:p>
          </p:txBody>
        </p:sp>
        <p:sp>
          <p:nvSpPr>
            <p:cNvPr id="19" name="矩形 18"/>
            <p:cNvSpPr/>
            <p:nvPr/>
          </p:nvSpPr>
          <p:spPr>
            <a:xfrm>
              <a:off x="2331467" y="1279908"/>
              <a:ext cx="3091911" cy="318701"/>
            </a:xfrm>
            <a:prstGeom prst="rect">
              <a:avLst/>
            </a:prstGeom>
          </p:spPr>
          <p:txBody>
            <a:bodyPr wrap="square">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研究背景</a:t>
              </a:r>
            </a:p>
          </p:txBody>
        </p:sp>
      </p:grpSp>
      <p:sp>
        <p:nvSpPr>
          <p:cNvPr id="29" name="矩形 28"/>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descr="图形用户界面, 图示&#10;&#10;描述已自动生成">
            <a:extLst>
              <a:ext uri="{FF2B5EF4-FFF2-40B4-BE49-F238E27FC236}">
                <a16:creationId xmlns:a16="http://schemas.microsoft.com/office/drawing/2014/main" id="{301EBE72-2F7F-D683-3DD6-5E3DBAD90F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9489" y="622572"/>
            <a:ext cx="4804690" cy="2472589"/>
          </a:xfrm>
          <a:prstGeom prst="rect">
            <a:avLst/>
          </a:prstGeom>
        </p:spPr>
      </p:pic>
      <p:grpSp>
        <p:nvGrpSpPr>
          <p:cNvPr id="28" name="组合 27">
            <a:extLst>
              <a:ext uri="{FF2B5EF4-FFF2-40B4-BE49-F238E27FC236}">
                <a16:creationId xmlns:a16="http://schemas.microsoft.com/office/drawing/2014/main" id="{10981F79-5F89-4B4B-3C04-1AB6C6862D69}"/>
              </a:ext>
            </a:extLst>
          </p:cNvPr>
          <p:cNvGrpSpPr/>
          <p:nvPr/>
        </p:nvGrpSpPr>
        <p:grpSpPr>
          <a:xfrm>
            <a:off x="4110277" y="2998065"/>
            <a:ext cx="4464496" cy="2171722"/>
            <a:chOff x="3610782" y="1621025"/>
            <a:chExt cx="4707777" cy="2290064"/>
          </a:xfrm>
        </p:grpSpPr>
        <p:pic>
          <p:nvPicPr>
            <p:cNvPr id="57" name="图片 56" descr="日程表&#10;&#10;低可信度描述已自动生成">
              <a:extLst>
                <a:ext uri="{FF2B5EF4-FFF2-40B4-BE49-F238E27FC236}">
                  <a16:creationId xmlns:a16="http://schemas.microsoft.com/office/drawing/2014/main" id="{12F5BA5F-E52B-8479-2785-4F401413E0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0782" y="1621025"/>
              <a:ext cx="4707777" cy="2290064"/>
            </a:xfrm>
            <a:prstGeom prst="rect">
              <a:avLst/>
            </a:prstGeom>
          </p:spPr>
        </p:pic>
        <p:sp>
          <p:nvSpPr>
            <p:cNvPr id="2" name="矩形 1">
              <a:extLst>
                <a:ext uri="{FF2B5EF4-FFF2-40B4-BE49-F238E27FC236}">
                  <a16:creationId xmlns:a16="http://schemas.microsoft.com/office/drawing/2014/main" id="{ACF3E826-1386-EECF-9FB1-4C9C7DF697F2}"/>
                </a:ext>
              </a:extLst>
            </p:cNvPr>
            <p:cNvSpPr/>
            <p:nvPr/>
          </p:nvSpPr>
          <p:spPr>
            <a:xfrm>
              <a:off x="4799112" y="2171879"/>
              <a:ext cx="2331116" cy="1666665"/>
            </a:xfrm>
            <a:prstGeom prst="rect">
              <a:avLst/>
            </a:prstGeom>
            <a:noFill/>
            <a:ln w="190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43" name="组合 42">
            <a:extLst>
              <a:ext uri="{FF2B5EF4-FFF2-40B4-BE49-F238E27FC236}">
                <a16:creationId xmlns:a16="http://schemas.microsoft.com/office/drawing/2014/main" id="{C3CF6EDB-52DF-724D-6C43-C012F9A4690D}"/>
              </a:ext>
            </a:extLst>
          </p:cNvPr>
          <p:cNvGrpSpPr/>
          <p:nvPr/>
        </p:nvGrpSpPr>
        <p:grpSpPr>
          <a:xfrm>
            <a:off x="16270" y="-59055"/>
            <a:ext cx="1847850" cy="622300"/>
            <a:chOff x="0" y="-93"/>
            <a:chExt cx="2910" cy="980"/>
          </a:xfrm>
        </p:grpSpPr>
        <p:sp>
          <p:nvSpPr>
            <p:cNvPr id="44" name="矩形 43">
              <a:extLst>
                <a:ext uri="{FF2B5EF4-FFF2-40B4-BE49-F238E27FC236}">
                  <a16:creationId xmlns:a16="http://schemas.microsoft.com/office/drawing/2014/main" id="{DD8F7252-C584-8DCC-AAB8-E438E8EF66C3}"/>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45" name="组合 44">
              <a:extLst>
                <a:ext uri="{FF2B5EF4-FFF2-40B4-BE49-F238E27FC236}">
                  <a16:creationId xmlns:a16="http://schemas.microsoft.com/office/drawing/2014/main" id="{3C446D88-C049-36D8-19E1-D42358B57E8E}"/>
                </a:ext>
              </a:extLst>
            </p:cNvPr>
            <p:cNvGrpSpPr/>
            <p:nvPr/>
          </p:nvGrpSpPr>
          <p:grpSpPr>
            <a:xfrm>
              <a:off x="170" y="-93"/>
              <a:ext cx="2740" cy="980"/>
              <a:chOff x="170" y="-93"/>
              <a:chExt cx="2740" cy="980"/>
            </a:xfrm>
          </p:grpSpPr>
          <p:pic>
            <p:nvPicPr>
              <p:cNvPr id="46" name="图片 45" descr="1">
                <a:extLst>
                  <a:ext uri="{FF2B5EF4-FFF2-40B4-BE49-F238E27FC236}">
                    <a16:creationId xmlns:a16="http://schemas.microsoft.com/office/drawing/2014/main" id="{64DE8B80-08CE-F5F0-52D0-0E7AB1B39D59}"/>
                  </a:ext>
                </a:extLst>
              </p:cNvPr>
              <p:cNvPicPr>
                <a:picLocks noChangeAspect="1"/>
              </p:cNvPicPr>
              <p:nvPr/>
            </p:nvPicPr>
            <p:blipFill>
              <a:blip r:embed="rId5"/>
              <a:srcRect l="6779" t="7827" r="6183" b="7271"/>
              <a:stretch>
                <a:fillRect/>
              </a:stretch>
            </p:blipFill>
            <p:spPr>
              <a:xfrm rot="10800000" flipH="1" flipV="1">
                <a:off x="170" y="91"/>
                <a:ext cx="661" cy="662"/>
              </a:xfrm>
              <a:prstGeom prst="ellipse">
                <a:avLst/>
              </a:prstGeom>
            </p:spPr>
          </p:pic>
          <p:pic>
            <p:nvPicPr>
              <p:cNvPr id="47" name="图片 46">
                <a:extLst>
                  <a:ext uri="{FF2B5EF4-FFF2-40B4-BE49-F238E27FC236}">
                    <a16:creationId xmlns:a16="http://schemas.microsoft.com/office/drawing/2014/main" id="{74C23AE7-4821-10D3-CB20-D30B479D85B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48" name="文本框 2">
            <a:extLst>
              <a:ext uri="{FF2B5EF4-FFF2-40B4-BE49-F238E27FC236}">
                <a16:creationId xmlns:a16="http://schemas.microsoft.com/office/drawing/2014/main" id="{68B25866-9003-1880-D9BB-68F1C6F69C31}"/>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49" name="组合 48">
            <a:extLst>
              <a:ext uri="{FF2B5EF4-FFF2-40B4-BE49-F238E27FC236}">
                <a16:creationId xmlns:a16="http://schemas.microsoft.com/office/drawing/2014/main" id="{699F1A2D-A92C-9BAB-C9C3-563725CFCC1F}"/>
              </a:ext>
            </a:extLst>
          </p:cNvPr>
          <p:cNvGrpSpPr/>
          <p:nvPr/>
        </p:nvGrpSpPr>
        <p:grpSpPr>
          <a:xfrm>
            <a:off x="4458951" y="467116"/>
            <a:ext cx="648000" cy="89060"/>
            <a:chOff x="1977863" y="380438"/>
            <a:chExt cx="576000" cy="89060"/>
          </a:xfrm>
          <a:solidFill>
            <a:schemeClr val="accent1"/>
          </a:solidFill>
        </p:grpSpPr>
        <p:sp>
          <p:nvSpPr>
            <p:cNvPr id="50" name="矩形 49">
              <a:extLst>
                <a:ext uri="{FF2B5EF4-FFF2-40B4-BE49-F238E27FC236}">
                  <a16:creationId xmlns:a16="http://schemas.microsoft.com/office/drawing/2014/main" id="{574EC132-F4CE-23DE-B294-45399C1F8572}"/>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2" name="等腰三角形 32">
              <a:extLst>
                <a:ext uri="{FF2B5EF4-FFF2-40B4-BE49-F238E27FC236}">
                  <a16:creationId xmlns:a16="http://schemas.microsoft.com/office/drawing/2014/main" id="{0F39623F-DFE9-7856-B50B-C42C279B113F}"/>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53" name="文本框 52">
            <a:extLst>
              <a:ext uri="{FF2B5EF4-FFF2-40B4-BE49-F238E27FC236}">
                <a16:creationId xmlns:a16="http://schemas.microsoft.com/office/drawing/2014/main" id="{CF0995C2-96BC-5BFC-C010-0B7D575D568E}"/>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54" name="文本框 2">
            <a:extLst>
              <a:ext uri="{FF2B5EF4-FFF2-40B4-BE49-F238E27FC236}">
                <a16:creationId xmlns:a16="http://schemas.microsoft.com/office/drawing/2014/main" id="{BE677EC7-5209-8437-2542-661D20DA0CA5}"/>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55" name="文本框 54">
            <a:extLst>
              <a:ext uri="{FF2B5EF4-FFF2-40B4-BE49-F238E27FC236}">
                <a16:creationId xmlns:a16="http://schemas.microsoft.com/office/drawing/2014/main" id="{66BBCE5F-0E13-7E89-B59A-E21B7C25BE37}"/>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56" name="文本框 2">
            <a:extLst>
              <a:ext uri="{FF2B5EF4-FFF2-40B4-BE49-F238E27FC236}">
                <a16:creationId xmlns:a16="http://schemas.microsoft.com/office/drawing/2014/main" id="{4DDFA477-37AD-7CE9-6A62-1FDD94E5262E}"/>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58" name="文本框 57">
            <a:extLst>
              <a:ext uri="{FF2B5EF4-FFF2-40B4-BE49-F238E27FC236}">
                <a16:creationId xmlns:a16="http://schemas.microsoft.com/office/drawing/2014/main" id="{D6ADD4B8-8260-D9AD-5D3E-CAEE2C56443F}"/>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59" name="文本框 2">
            <a:extLst>
              <a:ext uri="{FF2B5EF4-FFF2-40B4-BE49-F238E27FC236}">
                <a16:creationId xmlns:a16="http://schemas.microsoft.com/office/drawing/2014/main" id="{D8CC2C6E-30D8-AFA2-5121-691004E0393B}"/>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60" name="文本框 59">
            <a:extLst>
              <a:ext uri="{FF2B5EF4-FFF2-40B4-BE49-F238E27FC236}">
                <a16:creationId xmlns:a16="http://schemas.microsoft.com/office/drawing/2014/main" id="{B5EF3D15-57BE-2614-C4B6-C0E6A68B87BE}"/>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552805" y="704676"/>
            <a:ext cx="8267667" cy="1732723"/>
            <a:chOff x="552805" y="994338"/>
            <a:chExt cx="8267667" cy="1732723"/>
          </a:xfrm>
        </p:grpSpPr>
        <p:sp>
          <p:nvSpPr>
            <p:cNvPr id="59" name="TextBox 30"/>
            <p:cNvSpPr txBox="1"/>
            <p:nvPr/>
          </p:nvSpPr>
          <p:spPr>
            <a:xfrm>
              <a:off x="552805" y="994338"/>
              <a:ext cx="1005403"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研究对象</a:t>
              </a:r>
            </a:p>
          </p:txBody>
        </p:sp>
        <p:sp>
          <p:nvSpPr>
            <p:cNvPr id="60" name="TextBox 29"/>
            <p:cNvSpPr txBox="1"/>
            <p:nvPr/>
          </p:nvSpPr>
          <p:spPr>
            <a:xfrm>
              <a:off x="552805" y="1282370"/>
              <a:ext cx="8267667" cy="1444691"/>
            </a:xfrm>
            <a:prstGeom prst="rect">
              <a:avLst/>
            </a:prstGeom>
            <a:noFill/>
          </p:spPr>
          <p:txBody>
            <a:bodyPr wrap="square" rtlCol="0">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本研究以</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公司旗下的原创设计师女装品牌</a:t>
              </a:r>
              <a:r>
                <a:rPr lang="en" altLang="zh-CN" sz="1200" dirty="0">
                  <a:latin typeface="微软雅黑" panose="020B0503020204020204" pitchFamily="34" charset="-122"/>
                  <a:ea typeface="微软雅黑" panose="020B0503020204020204" pitchFamily="34" charset="-122"/>
                </a:rPr>
                <a:t>“YDZR”</a:t>
              </a:r>
              <a:r>
                <a:rPr lang="zh-CN" altLang="en" sz="1200" dirty="0">
                  <a:latin typeface="微软雅黑" panose="020B0503020204020204" pitchFamily="34" charset="-122"/>
                  <a:ea typeface="微软雅黑" panose="020B0503020204020204" pitchFamily="34" charset="-122"/>
                </a:rPr>
                <a:t>品牌</a:t>
              </a:r>
              <a:r>
                <a:rPr lang="zh-CN" altLang="en-US" sz="1200" dirty="0">
                  <a:latin typeface="微软雅黑" panose="020B0503020204020204" pitchFamily="34" charset="-122"/>
                  <a:ea typeface="微软雅黑" panose="020B0503020204020204" pitchFamily="34" charset="-122"/>
                </a:rPr>
                <a:t>为例，是一家自然系原创设计师女装品牌，采购来自于全球优质产区的最好的棉、麻、丝等天然材质，以高水准的设计，严苛的品控和远超行业标准的做工和品质，得到了消费者深度的信赖和认可。</a:t>
              </a:r>
              <a:endParaRPr lang="en-US" altLang="zh-CN" sz="1200" dirty="0">
                <a:latin typeface="微软雅黑" panose="020B0503020204020204" pitchFamily="34" charset="-122"/>
                <a:ea typeface="微软雅黑" panose="020B0503020204020204" pitchFamily="34" charset="-122"/>
              </a:endParaRPr>
            </a:p>
            <a:p>
              <a:pPr>
                <a:lnSpc>
                  <a:spcPct val="150000"/>
                </a:lnSpc>
              </a:pPr>
              <a:r>
                <a:rPr lang="zh-CN" altLang="en-US" sz="1200" dirty="0">
                  <a:latin typeface="微软雅黑" panose="020B0503020204020204" pitchFamily="34" charset="-122"/>
                  <a:ea typeface="微软雅黑" panose="020B0503020204020204" pitchFamily="34" charset="-122"/>
                </a:rPr>
                <a:t>品牌主打中高端消费市场，核心产品的单价设定在</a:t>
              </a:r>
              <a:r>
                <a:rPr lang="en-US" altLang="zh-CN" sz="1200" dirty="0">
                  <a:latin typeface="微软雅黑" panose="020B0503020204020204" pitchFamily="34" charset="-122"/>
                  <a:ea typeface="微软雅黑" panose="020B0503020204020204" pitchFamily="34" charset="-122"/>
                </a:rPr>
                <a:t>699</a:t>
              </a:r>
              <a:r>
                <a:rPr lang="zh-CN" altLang="en-US" sz="1200" dirty="0">
                  <a:latin typeface="微软雅黑" panose="020B0503020204020204" pitchFamily="34" charset="-122"/>
                  <a:ea typeface="微软雅黑" panose="020B0503020204020204" pitchFamily="34" charset="-122"/>
                </a:rPr>
                <a:t>元到</a:t>
              </a:r>
              <a:r>
                <a:rPr lang="en-US" altLang="zh-CN" sz="1200" dirty="0">
                  <a:latin typeface="微软雅黑" panose="020B0503020204020204" pitchFamily="34" charset="-122"/>
                  <a:ea typeface="微软雅黑" panose="020B0503020204020204" pitchFamily="34" charset="-122"/>
                </a:rPr>
                <a:t>3999</a:t>
              </a:r>
              <a:r>
                <a:rPr lang="zh-CN" altLang="en-US" sz="1200" dirty="0">
                  <a:latin typeface="微软雅黑" panose="020B0503020204020204" pitchFamily="34" charset="-122"/>
                  <a:ea typeface="微软雅黑" panose="020B0503020204020204" pitchFamily="34" charset="-122"/>
                </a:rPr>
                <a:t>元之间。这个价格区间精准锁定了追求生活品质、具备较高审美能力，而且愿意为“天然材质和卓越做工”付费的中产阶级女性客群。</a:t>
              </a:r>
            </a:p>
          </p:txBody>
        </p:sp>
      </p:grpSp>
      <p:sp>
        <p:nvSpPr>
          <p:cNvPr id="25" name="矩形 24"/>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1" name="组合 30">
            <a:extLst>
              <a:ext uri="{FF2B5EF4-FFF2-40B4-BE49-F238E27FC236}">
                <a16:creationId xmlns:a16="http://schemas.microsoft.com/office/drawing/2014/main" id="{964BFE94-E73C-A41B-E876-2D5710B6655F}"/>
              </a:ext>
            </a:extLst>
          </p:cNvPr>
          <p:cNvGrpSpPr/>
          <p:nvPr/>
        </p:nvGrpSpPr>
        <p:grpSpPr>
          <a:xfrm>
            <a:off x="543955" y="2437399"/>
            <a:ext cx="5905817" cy="3086679"/>
            <a:chOff x="124219" y="2063651"/>
            <a:chExt cx="6979534" cy="3846838"/>
          </a:xfrm>
        </p:grpSpPr>
        <p:graphicFrame>
          <p:nvGraphicFramePr>
            <p:cNvPr id="30" name="图表 29">
              <a:extLst>
                <a:ext uri="{FF2B5EF4-FFF2-40B4-BE49-F238E27FC236}">
                  <a16:creationId xmlns:a16="http://schemas.microsoft.com/office/drawing/2014/main" id="{0F520886-DA24-36FD-2CAB-61F997D8A5C8}"/>
                </a:ext>
              </a:extLst>
            </p:cNvPr>
            <p:cNvGraphicFramePr/>
            <p:nvPr>
              <p:extLst>
                <p:ext uri="{D42A27DB-BD31-4B8C-83A1-F6EECF244321}">
                  <p14:modId xmlns:p14="http://schemas.microsoft.com/office/powerpoint/2010/main" val="1345707093"/>
                </p:ext>
              </p:extLst>
            </p:nvPr>
          </p:nvGraphicFramePr>
          <p:xfrm>
            <a:off x="472808" y="2063651"/>
            <a:ext cx="6374295" cy="29315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图表 27">
              <a:extLst>
                <a:ext uri="{FF2B5EF4-FFF2-40B4-BE49-F238E27FC236}">
                  <a16:creationId xmlns:a16="http://schemas.microsoft.com/office/drawing/2014/main" id="{09E946C9-9304-191A-42C0-11A9A94C3F72}"/>
                </a:ext>
              </a:extLst>
            </p:cNvPr>
            <p:cNvGraphicFramePr/>
            <p:nvPr>
              <p:extLst>
                <p:ext uri="{D42A27DB-BD31-4B8C-83A1-F6EECF244321}">
                  <p14:modId xmlns:p14="http://schemas.microsoft.com/office/powerpoint/2010/main" val="3858499230"/>
                </p:ext>
              </p:extLst>
            </p:nvPr>
          </p:nvGraphicFramePr>
          <p:xfrm>
            <a:off x="124219" y="2067694"/>
            <a:ext cx="6979534" cy="3842795"/>
          </p:xfrm>
          <a:graphic>
            <a:graphicData uri="http://schemas.openxmlformats.org/drawingml/2006/chart">
              <c:chart xmlns:c="http://schemas.openxmlformats.org/drawingml/2006/chart" xmlns:r="http://schemas.openxmlformats.org/officeDocument/2006/relationships" r:id="rId4"/>
            </a:graphicData>
          </a:graphic>
        </p:graphicFrame>
      </p:grpSp>
      <p:pic>
        <p:nvPicPr>
          <p:cNvPr id="33" name="图片 32">
            <a:extLst>
              <a:ext uri="{FF2B5EF4-FFF2-40B4-BE49-F238E27FC236}">
                <a16:creationId xmlns:a16="http://schemas.microsoft.com/office/drawing/2014/main" id="{9EB10219-B92C-FB3E-BAE4-925A62C73B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3638" y="3490405"/>
            <a:ext cx="2168593" cy="1617750"/>
          </a:xfrm>
          <a:prstGeom prst="rect">
            <a:avLst/>
          </a:prstGeom>
        </p:spPr>
      </p:pic>
      <p:pic>
        <p:nvPicPr>
          <p:cNvPr id="32" name="图片 31">
            <a:extLst>
              <a:ext uri="{FF2B5EF4-FFF2-40B4-BE49-F238E27FC236}">
                <a16:creationId xmlns:a16="http://schemas.microsoft.com/office/drawing/2014/main" id="{006E651C-9B32-1DE1-7DE6-841B91EB3C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96422" y="2321135"/>
            <a:ext cx="2168593" cy="1285534"/>
          </a:xfrm>
          <a:prstGeom prst="rect">
            <a:avLst/>
          </a:prstGeom>
        </p:spPr>
      </p:pic>
      <p:grpSp>
        <p:nvGrpSpPr>
          <p:cNvPr id="34" name="组合 33">
            <a:extLst>
              <a:ext uri="{FF2B5EF4-FFF2-40B4-BE49-F238E27FC236}">
                <a16:creationId xmlns:a16="http://schemas.microsoft.com/office/drawing/2014/main" id="{C7A7D734-90A2-C075-2D69-D8BDD67D1DB1}"/>
              </a:ext>
            </a:extLst>
          </p:cNvPr>
          <p:cNvGrpSpPr/>
          <p:nvPr/>
        </p:nvGrpSpPr>
        <p:grpSpPr>
          <a:xfrm>
            <a:off x="16270" y="-59055"/>
            <a:ext cx="1847850" cy="622300"/>
            <a:chOff x="0" y="-93"/>
            <a:chExt cx="2910" cy="980"/>
          </a:xfrm>
        </p:grpSpPr>
        <p:sp>
          <p:nvSpPr>
            <p:cNvPr id="35" name="矩形 34">
              <a:extLst>
                <a:ext uri="{FF2B5EF4-FFF2-40B4-BE49-F238E27FC236}">
                  <a16:creationId xmlns:a16="http://schemas.microsoft.com/office/drawing/2014/main" id="{BE8AED0B-6D00-E49F-FECB-A121446DFA3A}"/>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36" name="组合 35">
              <a:extLst>
                <a:ext uri="{FF2B5EF4-FFF2-40B4-BE49-F238E27FC236}">
                  <a16:creationId xmlns:a16="http://schemas.microsoft.com/office/drawing/2014/main" id="{72D9A1DC-55F1-CEF5-E43E-27A5E2143AA5}"/>
                </a:ext>
              </a:extLst>
            </p:cNvPr>
            <p:cNvGrpSpPr/>
            <p:nvPr/>
          </p:nvGrpSpPr>
          <p:grpSpPr>
            <a:xfrm>
              <a:off x="170" y="-93"/>
              <a:ext cx="2740" cy="980"/>
              <a:chOff x="170" y="-93"/>
              <a:chExt cx="2740" cy="980"/>
            </a:xfrm>
          </p:grpSpPr>
          <p:pic>
            <p:nvPicPr>
              <p:cNvPr id="37" name="图片 36" descr="1">
                <a:extLst>
                  <a:ext uri="{FF2B5EF4-FFF2-40B4-BE49-F238E27FC236}">
                    <a16:creationId xmlns:a16="http://schemas.microsoft.com/office/drawing/2014/main" id="{518B78ED-1EBD-CEF1-F365-5E6F90791139}"/>
                  </a:ext>
                </a:extLst>
              </p:cNvPr>
              <p:cNvPicPr>
                <a:picLocks noChangeAspect="1"/>
              </p:cNvPicPr>
              <p:nvPr/>
            </p:nvPicPr>
            <p:blipFill>
              <a:blip r:embed="rId7"/>
              <a:srcRect l="6779" t="7827" r="6183" b="7271"/>
              <a:stretch>
                <a:fillRect/>
              </a:stretch>
            </p:blipFill>
            <p:spPr>
              <a:xfrm rot="10800000" flipH="1" flipV="1">
                <a:off x="170" y="91"/>
                <a:ext cx="661" cy="662"/>
              </a:xfrm>
              <a:prstGeom prst="ellipse">
                <a:avLst/>
              </a:prstGeom>
            </p:spPr>
          </p:pic>
          <p:pic>
            <p:nvPicPr>
              <p:cNvPr id="50" name="图片 49">
                <a:extLst>
                  <a:ext uri="{FF2B5EF4-FFF2-40B4-BE49-F238E27FC236}">
                    <a16:creationId xmlns:a16="http://schemas.microsoft.com/office/drawing/2014/main" id="{B043A892-16B8-499B-5CC1-E22FF2E3E10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52" name="文本框 2">
            <a:extLst>
              <a:ext uri="{FF2B5EF4-FFF2-40B4-BE49-F238E27FC236}">
                <a16:creationId xmlns:a16="http://schemas.microsoft.com/office/drawing/2014/main" id="{825A866C-AF9C-58A1-FDF5-40A248B2098F}"/>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53" name="组合 52">
            <a:extLst>
              <a:ext uri="{FF2B5EF4-FFF2-40B4-BE49-F238E27FC236}">
                <a16:creationId xmlns:a16="http://schemas.microsoft.com/office/drawing/2014/main" id="{1779E708-2F2A-1B36-D519-C710D3BF6C80}"/>
              </a:ext>
            </a:extLst>
          </p:cNvPr>
          <p:cNvGrpSpPr/>
          <p:nvPr/>
        </p:nvGrpSpPr>
        <p:grpSpPr>
          <a:xfrm>
            <a:off x="4458951" y="467116"/>
            <a:ext cx="648000" cy="89060"/>
            <a:chOff x="1977863" y="380438"/>
            <a:chExt cx="576000" cy="89060"/>
          </a:xfrm>
          <a:solidFill>
            <a:schemeClr val="accent1"/>
          </a:solidFill>
        </p:grpSpPr>
        <p:sp>
          <p:nvSpPr>
            <p:cNvPr id="54" name="矩形 53">
              <a:extLst>
                <a:ext uri="{FF2B5EF4-FFF2-40B4-BE49-F238E27FC236}">
                  <a16:creationId xmlns:a16="http://schemas.microsoft.com/office/drawing/2014/main" id="{4C1FB248-1FB8-5DB0-EC00-324343C0E63F}"/>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5" name="等腰三角形 32">
              <a:extLst>
                <a:ext uri="{FF2B5EF4-FFF2-40B4-BE49-F238E27FC236}">
                  <a16:creationId xmlns:a16="http://schemas.microsoft.com/office/drawing/2014/main" id="{B680D626-E0AE-ECE3-C206-E86F36CE1B7D}"/>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56" name="文本框 55">
            <a:extLst>
              <a:ext uri="{FF2B5EF4-FFF2-40B4-BE49-F238E27FC236}">
                <a16:creationId xmlns:a16="http://schemas.microsoft.com/office/drawing/2014/main" id="{43851579-4F07-7D37-4B8C-7334A77FDE18}"/>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57" name="文本框 2">
            <a:extLst>
              <a:ext uri="{FF2B5EF4-FFF2-40B4-BE49-F238E27FC236}">
                <a16:creationId xmlns:a16="http://schemas.microsoft.com/office/drawing/2014/main" id="{E9CC1135-C2EC-0DFC-5C89-48314885CC90}"/>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61" name="文本框 60">
            <a:extLst>
              <a:ext uri="{FF2B5EF4-FFF2-40B4-BE49-F238E27FC236}">
                <a16:creationId xmlns:a16="http://schemas.microsoft.com/office/drawing/2014/main" id="{48B6BAB7-D21D-F3FE-C798-A980E06823C5}"/>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62" name="文本框 2">
            <a:extLst>
              <a:ext uri="{FF2B5EF4-FFF2-40B4-BE49-F238E27FC236}">
                <a16:creationId xmlns:a16="http://schemas.microsoft.com/office/drawing/2014/main" id="{479FD731-507F-5C74-4290-A829BE3B399F}"/>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63" name="文本框 62">
            <a:extLst>
              <a:ext uri="{FF2B5EF4-FFF2-40B4-BE49-F238E27FC236}">
                <a16:creationId xmlns:a16="http://schemas.microsoft.com/office/drawing/2014/main" id="{8BAA0D01-BDD7-E42A-F963-577B02B29596}"/>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64" name="文本框 2">
            <a:extLst>
              <a:ext uri="{FF2B5EF4-FFF2-40B4-BE49-F238E27FC236}">
                <a16:creationId xmlns:a16="http://schemas.microsoft.com/office/drawing/2014/main" id="{5348C6E9-D968-D53E-BC3F-1127DDCA31BB}"/>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65" name="文本框 64">
            <a:extLst>
              <a:ext uri="{FF2B5EF4-FFF2-40B4-BE49-F238E27FC236}">
                <a16:creationId xmlns:a16="http://schemas.microsoft.com/office/drawing/2014/main" id="{BA51E91D-E827-42FF-2632-3B1D9D1E2431}"/>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5B047-9D9D-419A-4E20-C9048B30FE3D}"/>
            </a:ext>
          </a:extLst>
        </p:cNvPr>
        <p:cNvGrpSpPr/>
        <p:nvPr/>
      </p:nvGrpSpPr>
      <p:grpSpPr>
        <a:xfrm>
          <a:off x="0" y="0"/>
          <a:ext cx="0" cy="0"/>
          <a:chOff x="0" y="0"/>
          <a:chExt cx="0" cy="0"/>
        </a:xfrm>
      </p:grpSpPr>
      <p:sp>
        <p:nvSpPr>
          <p:cNvPr id="38" name="矩形 37">
            <a:extLst>
              <a:ext uri="{FF2B5EF4-FFF2-40B4-BE49-F238E27FC236}">
                <a16:creationId xmlns:a16="http://schemas.microsoft.com/office/drawing/2014/main" id="{B811C57A-7E19-716E-9913-3DCD3634B876}"/>
              </a:ext>
            </a:extLst>
          </p:cNvPr>
          <p:cNvSpPr/>
          <p:nvPr/>
        </p:nvSpPr>
        <p:spPr>
          <a:xfrm>
            <a:off x="3533800" y="3281311"/>
            <a:ext cx="2010946" cy="1837993"/>
          </a:xfrm>
          <a:prstGeom prst="rect">
            <a:avLst/>
          </a:prstGeom>
          <a:solidFill>
            <a:schemeClr val="accent1"/>
          </a:solidFill>
          <a:ln>
            <a:noFill/>
          </a:ln>
          <a:scene3d>
            <a:camera prst="isometricTopUp">
              <a:rot lat="19334322" lon="18553891" rev="380609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solidFill>
                <a:schemeClr val="tx1"/>
              </a:solidFill>
            </a:endParaRPr>
          </a:p>
        </p:txBody>
      </p:sp>
      <p:sp>
        <p:nvSpPr>
          <p:cNvPr id="39" name="矩形 38">
            <a:extLst>
              <a:ext uri="{FF2B5EF4-FFF2-40B4-BE49-F238E27FC236}">
                <a16:creationId xmlns:a16="http://schemas.microsoft.com/office/drawing/2014/main" id="{C3E603B1-9BE2-A1A3-F56D-6722D4C97449}"/>
              </a:ext>
            </a:extLst>
          </p:cNvPr>
          <p:cNvSpPr/>
          <p:nvPr/>
        </p:nvSpPr>
        <p:spPr>
          <a:xfrm>
            <a:off x="3543707" y="2928392"/>
            <a:ext cx="2010946" cy="1837993"/>
          </a:xfrm>
          <a:prstGeom prst="rect">
            <a:avLst/>
          </a:prstGeom>
          <a:solidFill>
            <a:schemeClr val="bg1">
              <a:lumMod val="85000"/>
            </a:schemeClr>
          </a:solidFill>
          <a:ln>
            <a:noFill/>
          </a:ln>
          <a:scene3d>
            <a:camera prst="isometricTopUp">
              <a:rot lat="19334316" lon="18553888" rev="3806097"/>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solidFill>
                <a:schemeClr val="tx1"/>
              </a:solidFill>
            </a:endParaRPr>
          </a:p>
        </p:txBody>
      </p:sp>
      <p:sp>
        <p:nvSpPr>
          <p:cNvPr id="40" name="矩形 39">
            <a:extLst>
              <a:ext uri="{FF2B5EF4-FFF2-40B4-BE49-F238E27FC236}">
                <a16:creationId xmlns:a16="http://schemas.microsoft.com/office/drawing/2014/main" id="{A1EEE81D-9048-E295-B074-68B505CC46E3}"/>
              </a:ext>
            </a:extLst>
          </p:cNvPr>
          <p:cNvSpPr/>
          <p:nvPr/>
        </p:nvSpPr>
        <p:spPr>
          <a:xfrm>
            <a:off x="3571481" y="2575473"/>
            <a:ext cx="2010946" cy="1837993"/>
          </a:xfrm>
          <a:prstGeom prst="rect">
            <a:avLst/>
          </a:prstGeom>
          <a:solidFill>
            <a:schemeClr val="accent1"/>
          </a:solidFill>
          <a:ln>
            <a:noFill/>
          </a:ln>
          <a:scene3d>
            <a:camera prst="isometricTopUp">
              <a:rot lat="19334316" lon="18553888" rev="3806097"/>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solidFill>
                <a:schemeClr val="tx1"/>
              </a:solidFill>
            </a:endParaRPr>
          </a:p>
        </p:txBody>
      </p:sp>
      <p:sp>
        <p:nvSpPr>
          <p:cNvPr id="41" name="矩形 40">
            <a:extLst>
              <a:ext uri="{FF2B5EF4-FFF2-40B4-BE49-F238E27FC236}">
                <a16:creationId xmlns:a16="http://schemas.microsoft.com/office/drawing/2014/main" id="{A7292943-FEAF-9BC7-1349-ABED8BBEE04C}"/>
              </a:ext>
            </a:extLst>
          </p:cNvPr>
          <p:cNvSpPr/>
          <p:nvPr/>
        </p:nvSpPr>
        <p:spPr>
          <a:xfrm>
            <a:off x="3589937" y="2222554"/>
            <a:ext cx="2010946" cy="1837993"/>
          </a:xfrm>
          <a:prstGeom prst="rect">
            <a:avLst/>
          </a:prstGeom>
          <a:solidFill>
            <a:schemeClr val="bg1">
              <a:lumMod val="85000"/>
            </a:schemeClr>
          </a:solidFill>
          <a:ln>
            <a:noFill/>
          </a:ln>
          <a:scene3d>
            <a:camera prst="isometricTopUp">
              <a:rot lat="19334316" lon="18553888" rev="3806097"/>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solidFill>
                <a:schemeClr val="tx1"/>
              </a:solidFill>
            </a:endParaRPr>
          </a:p>
        </p:txBody>
      </p:sp>
      <p:sp>
        <p:nvSpPr>
          <p:cNvPr id="42" name="矩形 41">
            <a:extLst>
              <a:ext uri="{FF2B5EF4-FFF2-40B4-BE49-F238E27FC236}">
                <a16:creationId xmlns:a16="http://schemas.microsoft.com/office/drawing/2014/main" id="{157C77F9-596A-8B0F-DD57-A27FE753BEFE}"/>
              </a:ext>
            </a:extLst>
          </p:cNvPr>
          <p:cNvSpPr/>
          <p:nvPr/>
        </p:nvSpPr>
        <p:spPr>
          <a:xfrm>
            <a:off x="3572157" y="1844868"/>
            <a:ext cx="2038044" cy="1862760"/>
          </a:xfrm>
          <a:prstGeom prst="rect">
            <a:avLst/>
          </a:prstGeom>
          <a:solidFill>
            <a:schemeClr val="accent1"/>
          </a:solidFill>
          <a:ln>
            <a:noFill/>
          </a:ln>
          <a:scene3d>
            <a:camera prst="isometricTopUp">
              <a:rot lat="19334316" lon="18553888" rev="3806097"/>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solidFill>
                <a:schemeClr val="tx1"/>
              </a:solidFill>
            </a:endParaRPr>
          </a:p>
        </p:txBody>
      </p:sp>
      <p:sp>
        <p:nvSpPr>
          <p:cNvPr id="43" name="文本框 31">
            <a:extLst>
              <a:ext uri="{FF2B5EF4-FFF2-40B4-BE49-F238E27FC236}">
                <a16:creationId xmlns:a16="http://schemas.microsoft.com/office/drawing/2014/main" id="{C1F9C39E-71E5-3CC3-76FF-F409D0442246}"/>
              </a:ext>
            </a:extLst>
          </p:cNvPr>
          <p:cNvSpPr txBox="1"/>
          <p:nvPr/>
        </p:nvSpPr>
        <p:spPr>
          <a:xfrm>
            <a:off x="467544" y="2617519"/>
            <a:ext cx="2869537" cy="400110"/>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重点聚焦于供应链侧的“小单快反”模式带来的版型偏差、做工问题等</a:t>
            </a:r>
            <a:r>
              <a:rPr lang="zh-CN" altLang="en-US" sz="1000" dirty="0">
                <a:solidFill>
                  <a:srgbClr val="C00000"/>
                </a:solidFill>
                <a:latin typeface="微软雅黑" panose="020B0503020204020204" pitchFamily="34" charset="-122"/>
                <a:ea typeface="微软雅黑" panose="020B0503020204020204" pitchFamily="34" charset="-122"/>
              </a:rPr>
              <a:t>生产客观因素核心痛点</a:t>
            </a:r>
            <a:endParaRPr lang="zh-CN" altLang="en-US" sz="700" dirty="0">
              <a:solidFill>
                <a:srgbClr val="C00000"/>
              </a:solidFill>
              <a:latin typeface="微软雅黑" panose="020B0503020204020204" pitchFamily="34" charset="-122"/>
              <a:ea typeface="微软雅黑" panose="020B0503020204020204" pitchFamily="34" charset="-122"/>
            </a:endParaRPr>
          </a:p>
        </p:txBody>
      </p:sp>
      <p:sp>
        <p:nvSpPr>
          <p:cNvPr id="44" name="文本框 32">
            <a:extLst>
              <a:ext uri="{FF2B5EF4-FFF2-40B4-BE49-F238E27FC236}">
                <a16:creationId xmlns:a16="http://schemas.microsoft.com/office/drawing/2014/main" id="{78423134-3610-F1EC-04EF-E16862F56F2D}"/>
              </a:ext>
            </a:extLst>
          </p:cNvPr>
          <p:cNvSpPr txBox="1"/>
          <p:nvPr/>
        </p:nvSpPr>
        <p:spPr>
          <a:xfrm>
            <a:off x="469381" y="2346932"/>
            <a:ext cx="2398630" cy="253916"/>
          </a:xfrm>
          <a:prstGeom prst="rect">
            <a:avLst/>
          </a:prstGeom>
          <a:noFill/>
        </p:spPr>
        <p:txBody>
          <a:bodyPr wrap="square" rtlCol="0">
            <a:spAutoFit/>
          </a:bodyPr>
          <a:lstStyle/>
          <a:p>
            <a:r>
              <a:rPr lang="zh-CN" altLang="en-US" sz="1050" dirty="0">
                <a:latin typeface="微软雅黑" panose="020B0503020204020204" pitchFamily="34" charset="-122"/>
                <a:ea typeface="微软雅黑" panose="020B0503020204020204" pitchFamily="34" charset="-122"/>
              </a:rPr>
              <a:t>基于多维视角的退货成因深度诊断</a:t>
            </a:r>
          </a:p>
        </p:txBody>
      </p:sp>
      <p:cxnSp>
        <p:nvCxnSpPr>
          <p:cNvPr id="45" name="直接连接符 44">
            <a:extLst>
              <a:ext uri="{FF2B5EF4-FFF2-40B4-BE49-F238E27FC236}">
                <a16:creationId xmlns:a16="http://schemas.microsoft.com/office/drawing/2014/main" id="{617AA8FC-A797-A819-80F6-C0B96DB8B9AD}"/>
              </a:ext>
            </a:extLst>
          </p:cNvPr>
          <p:cNvCxnSpPr>
            <a:cxnSpLocks/>
          </p:cNvCxnSpPr>
          <p:nvPr/>
        </p:nvCxnSpPr>
        <p:spPr>
          <a:xfrm>
            <a:off x="467544" y="2597519"/>
            <a:ext cx="3103938" cy="0"/>
          </a:xfrm>
          <a:prstGeom prst="line">
            <a:avLst/>
          </a:prstGeom>
          <a:ln w="15875">
            <a:solidFill>
              <a:schemeClr val="accent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F1FD4E5B-254C-F05C-AD49-3A492B7561E3}"/>
              </a:ext>
            </a:extLst>
          </p:cNvPr>
          <p:cNvCxnSpPr>
            <a:cxnSpLocks/>
          </p:cNvCxnSpPr>
          <p:nvPr/>
        </p:nvCxnSpPr>
        <p:spPr>
          <a:xfrm>
            <a:off x="5753540" y="2643212"/>
            <a:ext cx="3244831" cy="0"/>
          </a:xfrm>
          <a:prstGeom prst="line">
            <a:avLst/>
          </a:prstGeom>
          <a:ln w="15875">
            <a:solidFill>
              <a:schemeClr val="bg1">
                <a:lumMod val="75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7" name="文本框 40">
            <a:extLst>
              <a:ext uri="{FF2B5EF4-FFF2-40B4-BE49-F238E27FC236}">
                <a16:creationId xmlns:a16="http://schemas.microsoft.com/office/drawing/2014/main" id="{985D1A6C-1814-A52E-6071-5A9EB0615025}"/>
              </a:ext>
            </a:extLst>
          </p:cNvPr>
          <p:cNvSpPr txBox="1"/>
          <p:nvPr/>
        </p:nvSpPr>
        <p:spPr>
          <a:xfrm>
            <a:off x="6114328" y="2657503"/>
            <a:ext cx="3029672" cy="400110"/>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目前已对</a:t>
            </a:r>
            <a:r>
              <a:rPr lang="en" altLang="zh-CN" sz="1000" dirty="0">
                <a:latin typeface="微软雅黑" panose="020B0503020204020204" pitchFamily="34" charset="-122"/>
                <a:ea typeface="微软雅黑" panose="020B0503020204020204" pitchFamily="34" charset="-122"/>
              </a:rPr>
              <a:t>LS</a:t>
            </a:r>
            <a:r>
              <a:rPr lang="zh-CN" altLang="en-US" sz="1000" dirty="0">
                <a:latin typeface="微软雅黑" panose="020B0503020204020204" pitchFamily="34" charset="-122"/>
                <a:ea typeface="微软雅黑" panose="020B0503020204020204" pitchFamily="34" charset="-122"/>
              </a:rPr>
              <a:t>公司的生产流程进行了调研并做出总结。重点分析</a:t>
            </a:r>
            <a:r>
              <a:rPr lang="zh-CN" altLang="en-US" sz="1000" dirty="0">
                <a:solidFill>
                  <a:srgbClr val="C00000"/>
                </a:solidFill>
                <a:latin typeface="微软雅黑" panose="020B0503020204020204" pitchFamily="34" charset="-122"/>
                <a:ea typeface="微软雅黑" panose="020B0503020204020204" pitchFamily="34" charset="-122"/>
              </a:rPr>
              <a:t>“样衣</a:t>
            </a:r>
            <a:r>
              <a:rPr lang="en-US" altLang="zh-CN" sz="1000" dirty="0">
                <a:solidFill>
                  <a:srgbClr val="C00000"/>
                </a:solidFill>
                <a:latin typeface="微软雅黑" panose="020B0503020204020204" pitchFamily="34" charset="-122"/>
                <a:ea typeface="微软雅黑" panose="020B0503020204020204" pitchFamily="34" charset="-122"/>
              </a:rPr>
              <a:t>—</a:t>
            </a:r>
            <a:r>
              <a:rPr lang="zh-CN" altLang="en-US" sz="1000" dirty="0">
                <a:solidFill>
                  <a:srgbClr val="C00000"/>
                </a:solidFill>
                <a:latin typeface="微软雅黑" panose="020B0503020204020204" pitchFamily="34" charset="-122"/>
                <a:ea typeface="微软雅黑" panose="020B0503020204020204" pitchFamily="34" charset="-122"/>
              </a:rPr>
              <a:t>大货”</a:t>
            </a:r>
            <a:r>
              <a:rPr lang="zh-CN" altLang="en-US" sz="1000" dirty="0">
                <a:latin typeface="微软雅黑" panose="020B0503020204020204" pitchFamily="34" charset="-122"/>
                <a:ea typeface="微软雅黑" panose="020B0503020204020204" pitchFamily="34" charset="-122"/>
              </a:rPr>
              <a:t>转化阶段的管控漏洞</a:t>
            </a:r>
            <a:endParaRPr lang="zh-CN" altLang="en-US" sz="700" dirty="0">
              <a:latin typeface="微软雅黑" panose="020B0503020204020204" pitchFamily="34" charset="-122"/>
              <a:ea typeface="微软雅黑" panose="020B0503020204020204" pitchFamily="34" charset="-122"/>
            </a:endParaRPr>
          </a:p>
        </p:txBody>
      </p:sp>
      <p:sp>
        <p:nvSpPr>
          <p:cNvPr id="48" name="文本框 41">
            <a:extLst>
              <a:ext uri="{FF2B5EF4-FFF2-40B4-BE49-F238E27FC236}">
                <a16:creationId xmlns:a16="http://schemas.microsoft.com/office/drawing/2014/main" id="{D89F2F40-23A2-4C05-34EF-1E2F946FD881}"/>
              </a:ext>
            </a:extLst>
          </p:cNvPr>
          <p:cNvSpPr txBox="1"/>
          <p:nvPr/>
        </p:nvSpPr>
        <p:spPr>
          <a:xfrm>
            <a:off x="6063594" y="2379343"/>
            <a:ext cx="2722316" cy="253916"/>
          </a:xfrm>
          <a:prstGeom prst="rect">
            <a:avLst/>
          </a:prstGeom>
          <a:noFill/>
        </p:spPr>
        <p:txBody>
          <a:bodyPr wrap="square" rtlCol="0">
            <a:spAutoFit/>
          </a:bodyPr>
          <a:lstStyle/>
          <a:p>
            <a:r>
              <a:rPr lang="zh-CN" altLang="en-US" sz="1050" dirty="0">
                <a:latin typeface="微软雅黑" panose="020B0503020204020204" pitchFamily="34" charset="-122"/>
                <a:ea typeface="微软雅黑" panose="020B0503020204020204" pitchFamily="34" charset="-122"/>
              </a:rPr>
              <a:t>“小单快反”生产全流程的梳理与断点识别</a:t>
            </a:r>
          </a:p>
        </p:txBody>
      </p:sp>
      <p:cxnSp>
        <p:nvCxnSpPr>
          <p:cNvPr id="49" name="直接连接符 48">
            <a:extLst>
              <a:ext uri="{FF2B5EF4-FFF2-40B4-BE49-F238E27FC236}">
                <a16:creationId xmlns:a16="http://schemas.microsoft.com/office/drawing/2014/main" id="{36A67C3C-0202-01D8-46F0-A82F951FE329}"/>
              </a:ext>
            </a:extLst>
          </p:cNvPr>
          <p:cNvCxnSpPr>
            <a:cxnSpLocks/>
          </p:cNvCxnSpPr>
          <p:nvPr/>
        </p:nvCxnSpPr>
        <p:spPr>
          <a:xfrm>
            <a:off x="5905293" y="3432242"/>
            <a:ext cx="2702056" cy="0"/>
          </a:xfrm>
          <a:prstGeom prst="line">
            <a:avLst/>
          </a:prstGeom>
          <a:ln w="15875">
            <a:solidFill>
              <a:schemeClr val="bg1">
                <a:lumMod val="75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51" name="文本框 50">
            <a:extLst>
              <a:ext uri="{FF2B5EF4-FFF2-40B4-BE49-F238E27FC236}">
                <a16:creationId xmlns:a16="http://schemas.microsoft.com/office/drawing/2014/main" id="{3428C3DD-9393-FF57-FA07-AD36C49B86D9}"/>
              </a:ext>
            </a:extLst>
          </p:cNvPr>
          <p:cNvSpPr txBox="1"/>
          <p:nvPr/>
        </p:nvSpPr>
        <p:spPr>
          <a:xfrm>
            <a:off x="6143310" y="3171431"/>
            <a:ext cx="2464039" cy="253916"/>
          </a:xfrm>
          <a:prstGeom prst="rect">
            <a:avLst/>
          </a:prstGeom>
          <a:noFill/>
        </p:spPr>
        <p:txBody>
          <a:bodyPr wrap="square" rtlCol="0">
            <a:spAutoFit/>
          </a:bodyPr>
          <a:lstStyle/>
          <a:p>
            <a:r>
              <a:rPr lang="zh-CN" altLang="en-US" sz="1050" dirty="0">
                <a:latin typeface="微软雅黑" panose="020B0503020204020204" pitchFamily="34" charset="-122"/>
                <a:ea typeface="微软雅黑" panose="020B0503020204020204" pitchFamily="34" charset="-122"/>
              </a:rPr>
              <a:t>基于后台数据的质量归因与实证分析</a:t>
            </a:r>
          </a:p>
        </p:txBody>
      </p:sp>
      <p:grpSp>
        <p:nvGrpSpPr>
          <p:cNvPr id="58" name="组合 57">
            <a:extLst>
              <a:ext uri="{FF2B5EF4-FFF2-40B4-BE49-F238E27FC236}">
                <a16:creationId xmlns:a16="http://schemas.microsoft.com/office/drawing/2014/main" id="{639C17A0-693B-3025-0C9A-D3A7D9E1D860}"/>
              </a:ext>
            </a:extLst>
          </p:cNvPr>
          <p:cNvGrpSpPr/>
          <p:nvPr/>
        </p:nvGrpSpPr>
        <p:grpSpPr>
          <a:xfrm>
            <a:off x="552805" y="704676"/>
            <a:ext cx="8267667" cy="1477422"/>
            <a:chOff x="552805" y="994338"/>
            <a:chExt cx="8267667" cy="1477422"/>
          </a:xfrm>
        </p:grpSpPr>
        <p:sp>
          <p:nvSpPr>
            <p:cNvPr id="59" name="TextBox 30">
              <a:extLst>
                <a:ext uri="{FF2B5EF4-FFF2-40B4-BE49-F238E27FC236}">
                  <a16:creationId xmlns:a16="http://schemas.microsoft.com/office/drawing/2014/main" id="{208A0929-5BDF-65F3-B043-4152142DC90B}"/>
                </a:ext>
              </a:extLst>
            </p:cNvPr>
            <p:cNvSpPr txBox="1"/>
            <p:nvPr/>
          </p:nvSpPr>
          <p:spPr>
            <a:xfrm>
              <a:off x="552805" y="994338"/>
              <a:ext cx="1005403"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研究意义</a:t>
              </a:r>
            </a:p>
          </p:txBody>
        </p:sp>
        <p:sp>
          <p:nvSpPr>
            <p:cNvPr id="60" name="TextBox 29">
              <a:extLst>
                <a:ext uri="{FF2B5EF4-FFF2-40B4-BE49-F238E27FC236}">
                  <a16:creationId xmlns:a16="http://schemas.microsoft.com/office/drawing/2014/main" id="{78D1EEDD-3128-0232-BF46-E138B5AEA4E9}"/>
                </a:ext>
              </a:extLst>
            </p:cNvPr>
            <p:cNvSpPr txBox="1"/>
            <p:nvPr/>
          </p:nvSpPr>
          <p:spPr>
            <a:xfrm>
              <a:off x="552805" y="1304068"/>
              <a:ext cx="8267667" cy="1167692"/>
            </a:xfrm>
            <a:prstGeom prst="rect">
              <a:avLst/>
            </a:prstGeom>
            <a:noFill/>
          </p:spPr>
          <p:txBody>
            <a:bodyPr wrap="square" rtlCol="0">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本研究以</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公司为例，对其在</a:t>
              </a:r>
              <a:r>
                <a:rPr lang="zh-CN" altLang="en-US" sz="1200" dirty="0">
                  <a:solidFill>
                    <a:srgbClr val="C00000"/>
                  </a:solidFill>
                  <a:latin typeface="微软雅黑" panose="020B0503020204020204" pitchFamily="34" charset="-122"/>
                  <a:ea typeface="微软雅黑" panose="020B0503020204020204" pitchFamily="34" charset="-122"/>
                </a:rPr>
                <a:t>“小单快反”模式下</a:t>
              </a:r>
              <a:r>
                <a:rPr lang="zh-CN" altLang="en-US" sz="1200" dirty="0">
                  <a:latin typeface="微软雅黑" panose="020B0503020204020204" pitchFamily="34" charset="-122"/>
                  <a:ea typeface="微软雅黑" panose="020B0503020204020204" pitchFamily="34" charset="-122"/>
                </a:rPr>
                <a:t>的</a:t>
              </a:r>
              <a:r>
                <a:rPr lang="zh-CN" altLang="en-US" sz="1200" dirty="0">
                  <a:solidFill>
                    <a:srgbClr val="C00000"/>
                  </a:solidFill>
                  <a:latin typeface="微软雅黑" panose="020B0503020204020204" pitchFamily="34" charset="-122"/>
                  <a:ea typeface="微软雅黑" panose="020B0503020204020204" pitchFamily="34" charset="-122"/>
                </a:rPr>
                <a:t>生产质量管控与退货流程进行梳理分析</a:t>
              </a:r>
              <a:r>
                <a:rPr lang="zh-CN" altLang="en-US" sz="1200" dirty="0">
                  <a:latin typeface="微软雅黑" panose="020B0503020204020204" pitchFamily="34" charset="-122"/>
                  <a:ea typeface="微软雅黑" panose="020B0503020204020204" pitchFamily="34" charset="-122"/>
                </a:rPr>
                <a:t>，及若干个批次的退货订单数据、质检报告、样衣与大货比对记录进行收集统计，得到</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公司直播电商业务中的退货成因数据，通过数据的整理分析得到</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公司服装供应链中质量一致性管控的现状，探究其导致高退货率的深层原因和解决方法。为其他同类型的服装企业在</a:t>
              </a:r>
              <a:r>
                <a:rPr lang="zh-CN" altLang="en-US" sz="1200" dirty="0">
                  <a:solidFill>
                    <a:srgbClr val="C00000"/>
                  </a:solidFill>
                  <a:latin typeface="微软雅黑" panose="020B0503020204020204" pitchFamily="34" charset="-122"/>
                  <a:ea typeface="微软雅黑" panose="020B0503020204020204" pitchFamily="34" charset="-122"/>
                </a:rPr>
                <a:t>降低退货率和优化供应链</a:t>
              </a:r>
              <a:r>
                <a:rPr lang="zh-CN" altLang="en-US" sz="1200" dirty="0">
                  <a:latin typeface="微软雅黑" panose="020B0503020204020204" pitchFamily="34" charset="-122"/>
                  <a:ea typeface="微软雅黑" panose="020B0503020204020204" pitchFamily="34" charset="-122"/>
                </a:rPr>
                <a:t>方面提供借鉴和参考意义。</a:t>
              </a:r>
            </a:p>
          </p:txBody>
        </p:sp>
      </p:grpSp>
      <p:sp>
        <p:nvSpPr>
          <p:cNvPr id="25" name="矩形 24">
            <a:extLst>
              <a:ext uri="{FF2B5EF4-FFF2-40B4-BE49-F238E27FC236}">
                <a16:creationId xmlns:a16="http://schemas.microsoft.com/office/drawing/2014/main" id="{84E139A5-4532-A0FC-42C7-8268F1C18E0B}"/>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直接连接符 48">
            <a:extLst>
              <a:ext uri="{FF2B5EF4-FFF2-40B4-BE49-F238E27FC236}">
                <a16:creationId xmlns:a16="http://schemas.microsoft.com/office/drawing/2014/main" id="{200338D3-378B-7524-0D9A-5B44E86B02C5}"/>
              </a:ext>
            </a:extLst>
          </p:cNvPr>
          <p:cNvCxnSpPr>
            <a:cxnSpLocks/>
            <a:endCxn id="11" idx="0"/>
          </p:cNvCxnSpPr>
          <p:nvPr/>
        </p:nvCxnSpPr>
        <p:spPr>
          <a:xfrm>
            <a:off x="4485967" y="4838036"/>
            <a:ext cx="3013536" cy="0"/>
          </a:xfrm>
          <a:prstGeom prst="line">
            <a:avLst/>
          </a:prstGeom>
          <a:ln w="15875">
            <a:solidFill>
              <a:schemeClr val="bg1">
                <a:lumMod val="75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777142B7-AE5C-E7D0-3609-BCCF25854B14}"/>
              </a:ext>
            </a:extLst>
          </p:cNvPr>
          <p:cNvSpPr txBox="1"/>
          <p:nvPr/>
        </p:nvSpPr>
        <p:spPr>
          <a:xfrm>
            <a:off x="6178534" y="4838036"/>
            <a:ext cx="2641938" cy="253916"/>
          </a:xfrm>
          <a:prstGeom prst="rect">
            <a:avLst/>
          </a:prstGeom>
          <a:noFill/>
        </p:spPr>
        <p:txBody>
          <a:bodyPr wrap="square" rtlCol="0">
            <a:spAutoFit/>
          </a:bodyPr>
          <a:lstStyle/>
          <a:p>
            <a:r>
              <a:rPr lang="zh-CN" altLang="en-US" sz="1050" dirty="0">
                <a:solidFill>
                  <a:srgbClr val="C00000"/>
                </a:solidFill>
                <a:latin typeface="微软雅黑" panose="020B0503020204020204" pitchFamily="34" charset="-122"/>
                <a:ea typeface="微软雅黑" panose="020B0503020204020204" pitchFamily="34" charset="-122"/>
              </a:rPr>
              <a:t>量化退货成本</a:t>
            </a:r>
            <a:r>
              <a:rPr lang="zh-CN" altLang="en-US" sz="1050" dirty="0">
                <a:latin typeface="微软雅黑" panose="020B0503020204020204" pitchFamily="34" charset="-122"/>
                <a:ea typeface="微软雅黑" panose="020B0503020204020204" pitchFamily="34" charset="-122"/>
              </a:rPr>
              <a:t>并设计供应链优化方案</a:t>
            </a:r>
          </a:p>
        </p:txBody>
      </p:sp>
      <p:pic>
        <p:nvPicPr>
          <p:cNvPr id="16" name="图片 15">
            <a:extLst>
              <a:ext uri="{FF2B5EF4-FFF2-40B4-BE49-F238E27FC236}">
                <a16:creationId xmlns:a16="http://schemas.microsoft.com/office/drawing/2014/main" id="{F4B5FC0D-879A-0534-F997-D496435197D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38571" y="3495477"/>
            <a:ext cx="2409817" cy="1263296"/>
          </a:xfrm>
          <a:prstGeom prst="rect">
            <a:avLst/>
          </a:prstGeom>
        </p:spPr>
      </p:pic>
      <p:sp>
        <p:nvSpPr>
          <p:cNvPr id="8" name="文本框 7">
            <a:extLst>
              <a:ext uri="{FF2B5EF4-FFF2-40B4-BE49-F238E27FC236}">
                <a16:creationId xmlns:a16="http://schemas.microsoft.com/office/drawing/2014/main" id="{982820DA-6E37-ED41-5C36-C0CB216E5FBF}"/>
              </a:ext>
            </a:extLst>
          </p:cNvPr>
          <p:cNvSpPr txBox="1"/>
          <p:nvPr/>
        </p:nvSpPr>
        <p:spPr>
          <a:xfrm>
            <a:off x="7762806" y="4714285"/>
            <a:ext cx="1255906" cy="215444"/>
          </a:xfrm>
          <a:prstGeom prst="rect">
            <a:avLst/>
          </a:prstGeom>
          <a:noFill/>
        </p:spPr>
        <p:txBody>
          <a:bodyPr wrap="square" rtlCol="0">
            <a:spAutoFit/>
          </a:bodyPr>
          <a:lstStyle/>
          <a:p>
            <a:r>
              <a:rPr lang="zh-CN" altLang="en-US" sz="800" dirty="0">
                <a:latin typeface="微软雅黑" panose="020B0503020204020204" pitchFamily="34" charset="-122"/>
                <a:ea typeface="微软雅黑" panose="020B0503020204020204" pitchFamily="34" charset="-122"/>
              </a:rPr>
              <a:t>（之后详细介绍）</a:t>
            </a:r>
          </a:p>
        </p:txBody>
      </p:sp>
      <p:pic>
        <p:nvPicPr>
          <p:cNvPr id="12" name="图片 11">
            <a:extLst>
              <a:ext uri="{FF2B5EF4-FFF2-40B4-BE49-F238E27FC236}">
                <a16:creationId xmlns:a16="http://schemas.microsoft.com/office/drawing/2014/main" id="{76BD2C62-191E-DB3A-55AE-E58F4E665B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520" y="3034300"/>
            <a:ext cx="2651859" cy="2026782"/>
          </a:xfrm>
          <a:prstGeom prst="rect">
            <a:avLst/>
          </a:prstGeom>
        </p:spPr>
      </p:pic>
      <p:sp>
        <p:nvSpPr>
          <p:cNvPr id="7" name="矩形 6">
            <a:extLst>
              <a:ext uri="{FF2B5EF4-FFF2-40B4-BE49-F238E27FC236}">
                <a16:creationId xmlns:a16="http://schemas.microsoft.com/office/drawing/2014/main" id="{BEAEB3AF-578C-EE56-C0A9-A97B5653A093}"/>
              </a:ext>
            </a:extLst>
          </p:cNvPr>
          <p:cNvSpPr/>
          <p:nvPr/>
        </p:nvSpPr>
        <p:spPr>
          <a:xfrm>
            <a:off x="533472" y="4332470"/>
            <a:ext cx="2641954" cy="702000"/>
          </a:xfrm>
          <a:prstGeom prst="rect">
            <a:avLst/>
          </a:prstGeom>
          <a:noFill/>
          <a:ln w="190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9" name="组合 8">
            <a:extLst>
              <a:ext uri="{FF2B5EF4-FFF2-40B4-BE49-F238E27FC236}">
                <a16:creationId xmlns:a16="http://schemas.microsoft.com/office/drawing/2014/main" id="{5B40F3F6-6DA1-66CF-BD78-53B42879E4C9}"/>
              </a:ext>
            </a:extLst>
          </p:cNvPr>
          <p:cNvGrpSpPr/>
          <p:nvPr/>
        </p:nvGrpSpPr>
        <p:grpSpPr>
          <a:xfrm>
            <a:off x="16270" y="-59055"/>
            <a:ext cx="1847850" cy="622300"/>
            <a:chOff x="0" y="-93"/>
            <a:chExt cx="2910" cy="980"/>
          </a:xfrm>
        </p:grpSpPr>
        <p:sp>
          <p:nvSpPr>
            <p:cNvPr id="26" name="矩形 25">
              <a:extLst>
                <a:ext uri="{FF2B5EF4-FFF2-40B4-BE49-F238E27FC236}">
                  <a16:creationId xmlns:a16="http://schemas.microsoft.com/office/drawing/2014/main" id="{D20B4A48-3D38-A611-6636-9C772D005355}"/>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27" name="组合 26">
              <a:extLst>
                <a:ext uri="{FF2B5EF4-FFF2-40B4-BE49-F238E27FC236}">
                  <a16:creationId xmlns:a16="http://schemas.microsoft.com/office/drawing/2014/main" id="{9E8B08B5-DFEE-DC9D-D605-1ED3B9B5D061}"/>
                </a:ext>
              </a:extLst>
            </p:cNvPr>
            <p:cNvGrpSpPr/>
            <p:nvPr/>
          </p:nvGrpSpPr>
          <p:grpSpPr>
            <a:xfrm>
              <a:off x="170" y="-93"/>
              <a:ext cx="2740" cy="980"/>
              <a:chOff x="170" y="-93"/>
              <a:chExt cx="2740" cy="980"/>
            </a:xfrm>
          </p:grpSpPr>
          <p:pic>
            <p:nvPicPr>
              <p:cNvPr id="28" name="图片 27" descr="1">
                <a:extLst>
                  <a:ext uri="{FF2B5EF4-FFF2-40B4-BE49-F238E27FC236}">
                    <a16:creationId xmlns:a16="http://schemas.microsoft.com/office/drawing/2014/main" id="{3B03C837-372C-910A-CEEB-0BCD03CA1EA3}"/>
                  </a:ext>
                </a:extLst>
              </p:cNvPr>
              <p:cNvPicPr>
                <a:picLocks noChangeAspect="1"/>
              </p:cNvPicPr>
              <p:nvPr/>
            </p:nvPicPr>
            <p:blipFill>
              <a:blip r:embed="rId5"/>
              <a:srcRect l="6779" t="7827" r="6183" b="7271"/>
              <a:stretch>
                <a:fillRect/>
              </a:stretch>
            </p:blipFill>
            <p:spPr>
              <a:xfrm rot="10800000" flipH="1" flipV="1">
                <a:off x="170" y="91"/>
                <a:ext cx="661" cy="662"/>
              </a:xfrm>
              <a:prstGeom prst="ellipse">
                <a:avLst/>
              </a:prstGeom>
            </p:spPr>
          </p:pic>
          <p:pic>
            <p:nvPicPr>
              <p:cNvPr id="29" name="图片 28">
                <a:extLst>
                  <a:ext uri="{FF2B5EF4-FFF2-40B4-BE49-F238E27FC236}">
                    <a16:creationId xmlns:a16="http://schemas.microsoft.com/office/drawing/2014/main" id="{9B83645A-3AD4-152E-EC48-0F8703C3AEB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30" name="文本框 2">
            <a:extLst>
              <a:ext uri="{FF2B5EF4-FFF2-40B4-BE49-F238E27FC236}">
                <a16:creationId xmlns:a16="http://schemas.microsoft.com/office/drawing/2014/main" id="{6F982F3C-8B3D-76FA-9A88-C8A6157CE356}"/>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31" name="组合 30">
            <a:extLst>
              <a:ext uri="{FF2B5EF4-FFF2-40B4-BE49-F238E27FC236}">
                <a16:creationId xmlns:a16="http://schemas.microsoft.com/office/drawing/2014/main" id="{FC035CA4-87D9-CAFD-04D6-5724C73AE09D}"/>
              </a:ext>
            </a:extLst>
          </p:cNvPr>
          <p:cNvGrpSpPr/>
          <p:nvPr/>
        </p:nvGrpSpPr>
        <p:grpSpPr>
          <a:xfrm>
            <a:off x="4458951" y="467116"/>
            <a:ext cx="648000" cy="89060"/>
            <a:chOff x="1977863" y="380438"/>
            <a:chExt cx="576000" cy="89060"/>
          </a:xfrm>
          <a:solidFill>
            <a:schemeClr val="accent1"/>
          </a:solidFill>
        </p:grpSpPr>
        <p:sp>
          <p:nvSpPr>
            <p:cNvPr id="32" name="矩形 31">
              <a:extLst>
                <a:ext uri="{FF2B5EF4-FFF2-40B4-BE49-F238E27FC236}">
                  <a16:creationId xmlns:a16="http://schemas.microsoft.com/office/drawing/2014/main" id="{BB5E8184-1E4B-8574-8478-3A612FADCFC1}"/>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3" name="等腰三角形 32">
              <a:extLst>
                <a:ext uri="{FF2B5EF4-FFF2-40B4-BE49-F238E27FC236}">
                  <a16:creationId xmlns:a16="http://schemas.microsoft.com/office/drawing/2014/main" id="{5D05C41F-4F81-3F26-A239-A1178E8A53E0}"/>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34" name="文本框 33">
            <a:extLst>
              <a:ext uri="{FF2B5EF4-FFF2-40B4-BE49-F238E27FC236}">
                <a16:creationId xmlns:a16="http://schemas.microsoft.com/office/drawing/2014/main" id="{B149F5CC-7C1A-F2ED-3D8D-A32C24381D56}"/>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35" name="文本框 2">
            <a:extLst>
              <a:ext uri="{FF2B5EF4-FFF2-40B4-BE49-F238E27FC236}">
                <a16:creationId xmlns:a16="http://schemas.microsoft.com/office/drawing/2014/main" id="{21F7BDE0-9ACC-1C7F-B0D1-A463EFA4B36C}"/>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36" name="文本框 35">
            <a:extLst>
              <a:ext uri="{FF2B5EF4-FFF2-40B4-BE49-F238E27FC236}">
                <a16:creationId xmlns:a16="http://schemas.microsoft.com/office/drawing/2014/main" id="{06C02154-4457-19C9-F1BE-E2B3DAEE4C8E}"/>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37" name="文本框 2">
            <a:extLst>
              <a:ext uri="{FF2B5EF4-FFF2-40B4-BE49-F238E27FC236}">
                <a16:creationId xmlns:a16="http://schemas.microsoft.com/office/drawing/2014/main" id="{E5E5A977-3D7B-D8F6-BEA2-08CC24039648}"/>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50" name="文本框 49">
            <a:extLst>
              <a:ext uri="{FF2B5EF4-FFF2-40B4-BE49-F238E27FC236}">
                <a16:creationId xmlns:a16="http://schemas.microsoft.com/office/drawing/2014/main" id="{CE2FD63B-FEDF-3CBE-D7F5-27266DF47777}"/>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52" name="文本框 2">
            <a:extLst>
              <a:ext uri="{FF2B5EF4-FFF2-40B4-BE49-F238E27FC236}">
                <a16:creationId xmlns:a16="http://schemas.microsoft.com/office/drawing/2014/main" id="{9ACC2B23-B62E-BEB6-E209-A17876B8A53F}"/>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53" name="文本框 52">
            <a:extLst>
              <a:ext uri="{FF2B5EF4-FFF2-40B4-BE49-F238E27FC236}">
                <a16:creationId xmlns:a16="http://schemas.microsoft.com/office/drawing/2014/main" id="{E5AF2B4A-86CC-F035-0EF1-985CDBC56485}"/>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spTree>
    <p:extLst>
      <p:ext uri="{BB962C8B-B14F-4D97-AF65-F5344CB8AC3E}">
        <p14:creationId xmlns:p14="http://schemas.microsoft.com/office/powerpoint/2010/main" val="2619201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8089F-3FCB-51AE-8E13-591F1B49F50F}"/>
            </a:ext>
          </a:extLst>
        </p:cNvPr>
        <p:cNvGrpSpPr/>
        <p:nvPr/>
      </p:nvGrpSpPr>
      <p:grpSpPr>
        <a:xfrm>
          <a:off x="0" y="0"/>
          <a:ext cx="0" cy="0"/>
          <a:chOff x="0" y="0"/>
          <a:chExt cx="0" cy="0"/>
        </a:xfrm>
      </p:grpSpPr>
      <p:sp>
        <p:nvSpPr>
          <p:cNvPr id="59" name="TextBox 30">
            <a:extLst>
              <a:ext uri="{FF2B5EF4-FFF2-40B4-BE49-F238E27FC236}">
                <a16:creationId xmlns:a16="http://schemas.microsoft.com/office/drawing/2014/main" id="{F25FD70E-FADC-4464-09B8-3C2F409C2B7C}"/>
              </a:ext>
            </a:extLst>
          </p:cNvPr>
          <p:cNvSpPr txBox="1"/>
          <p:nvPr/>
        </p:nvSpPr>
        <p:spPr>
          <a:xfrm>
            <a:off x="331220" y="704676"/>
            <a:ext cx="1011815"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研究思路</a:t>
            </a:r>
          </a:p>
        </p:txBody>
      </p:sp>
      <p:sp>
        <p:nvSpPr>
          <p:cNvPr id="25" name="矩形 24">
            <a:extLst>
              <a:ext uri="{FF2B5EF4-FFF2-40B4-BE49-F238E27FC236}">
                <a16:creationId xmlns:a16="http://schemas.microsoft.com/office/drawing/2014/main" id="{6DED2E17-0BDB-E66E-C7F3-77C6E45FA754}"/>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a:extLst>
              <a:ext uri="{FF2B5EF4-FFF2-40B4-BE49-F238E27FC236}">
                <a16:creationId xmlns:a16="http://schemas.microsoft.com/office/drawing/2014/main" id="{91C30E50-63BA-28A4-EED1-67777662400E}"/>
              </a:ext>
            </a:extLst>
          </p:cNvPr>
          <p:cNvGrpSpPr/>
          <p:nvPr/>
        </p:nvGrpSpPr>
        <p:grpSpPr>
          <a:xfrm>
            <a:off x="16270" y="-59055"/>
            <a:ext cx="1847850" cy="622300"/>
            <a:chOff x="0" y="-93"/>
            <a:chExt cx="2910" cy="980"/>
          </a:xfrm>
        </p:grpSpPr>
        <p:sp>
          <p:nvSpPr>
            <p:cNvPr id="26" name="矩形 25">
              <a:extLst>
                <a:ext uri="{FF2B5EF4-FFF2-40B4-BE49-F238E27FC236}">
                  <a16:creationId xmlns:a16="http://schemas.microsoft.com/office/drawing/2014/main" id="{908F9668-5E0A-D16C-202B-C82EA91D967A}"/>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27" name="组合 26">
              <a:extLst>
                <a:ext uri="{FF2B5EF4-FFF2-40B4-BE49-F238E27FC236}">
                  <a16:creationId xmlns:a16="http://schemas.microsoft.com/office/drawing/2014/main" id="{46FBD8F1-E93F-6BAD-876C-B273EC8148E4}"/>
                </a:ext>
              </a:extLst>
            </p:cNvPr>
            <p:cNvGrpSpPr/>
            <p:nvPr/>
          </p:nvGrpSpPr>
          <p:grpSpPr>
            <a:xfrm>
              <a:off x="170" y="-93"/>
              <a:ext cx="2740" cy="980"/>
              <a:chOff x="170" y="-93"/>
              <a:chExt cx="2740" cy="980"/>
            </a:xfrm>
          </p:grpSpPr>
          <p:pic>
            <p:nvPicPr>
              <p:cNvPr id="28" name="图片 27" descr="1">
                <a:extLst>
                  <a:ext uri="{FF2B5EF4-FFF2-40B4-BE49-F238E27FC236}">
                    <a16:creationId xmlns:a16="http://schemas.microsoft.com/office/drawing/2014/main" id="{6393336E-C9B9-8D33-C10D-6B7E929850A7}"/>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29" name="图片 28">
                <a:extLst>
                  <a:ext uri="{FF2B5EF4-FFF2-40B4-BE49-F238E27FC236}">
                    <a16:creationId xmlns:a16="http://schemas.microsoft.com/office/drawing/2014/main" id="{391903F3-B673-DC7C-6C48-0312B863C06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
        <p:nvSpPr>
          <p:cNvPr id="30" name="文本框 2">
            <a:extLst>
              <a:ext uri="{FF2B5EF4-FFF2-40B4-BE49-F238E27FC236}">
                <a16:creationId xmlns:a16="http://schemas.microsoft.com/office/drawing/2014/main" id="{0CED9715-D86A-2340-0D2E-59A147AB9F1F}"/>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31" name="组合 30">
            <a:extLst>
              <a:ext uri="{FF2B5EF4-FFF2-40B4-BE49-F238E27FC236}">
                <a16:creationId xmlns:a16="http://schemas.microsoft.com/office/drawing/2014/main" id="{F8452408-E3DB-A776-BADE-51765FE18309}"/>
              </a:ext>
            </a:extLst>
          </p:cNvPr>
          <p:cNvGrpSpPr/>
          <p:nvPr/>
        </p:nvGrpSpPr>
        <p:grpSpPr>
          <a:xfrm>
            <a:off x="5821486" y="467116"/>
            <a:ext cx="648000" cy="89060"/>
            <a:chOff x="1977863" y="380438"/>
            <a:chExt cx="576000" cy="89060"/>
          </a:xfrm>
          <a:solidFill>
            <a:schemeClr val="accent1"/>
          </a:solidFill>
        </p:grpSpPr>
        <p:sp>
          <p:nvSpPr>
            <p:cNvPr id="32" name="矩形 31">
              <a:extLst>
                <a:ext uri="{FF2B5EF4-FFF2-40B4-BE49-F238E27FC236}">
                  <a16:creationId xmlns:a16="http://schemas.microsoft.com/office/drawing/2014/main" id="{DE3721F1-FAB5-F091-056B-0BFFF7C3D68D}"/>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3" name="等腰三角形 32">
              <a:extLst>
                <a:ext uri="{FF2B5EF4-FFF2-40B4-BE49-F238E27FC236}">
                  <a16:creationId xmlns:a16="http://schemas.microsoft.com/office/drawing/2014/main" id="{A4C94729-2BC0-5F29-B7B3-8C63F4BB2327}"/>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34" name="文本框 33">
            <a:extLst>
              <a:ext uri="{FF2B5EF4-FFF2-40B4-BE49-F238E27FC236}">
                <a16:creationId xmlns:a16="http://schemas.microsoft.com/office/drawing/2014/main" id="{16777D37-56E3-FA4B-0ED9-FE941451425F}"/>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35" name="文本框 2">
            <a:extLst>
              <a:ext uri="{FF2B5EF4-FFF2-40B4-BE49-F238E27FC236}">
                <a16:creationId xmlns:a16="http://schemas.microsoft.com/office/drawing/2014/main" id="{077B4615-18B1-2241-0EB6-45AB716733BF}"/>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36" name="文本框 35">
            <a:extLst>
              <a:ext uri="{FF2B5EF4-FFF2-40B4-BE49-F238E27FC236}">
                <a16:creationId xmlns:a16="http://schemas.microsoft.com/office/drawing/2014/main" id="{54BAC698-DF0F-5FDB-9605-842269E865FD}"/>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37" name="文本框 2">
            <a:extLst>
              <a:ext uri="{FF2B5EF4-FFF2-40B4-BE49-F238E27FC236}">
                <a16:creationId xmlns:a16="http://schemas.microsoft.com/office/drawing/2014/main" id="{90210B61-BB19-880D-7BB5-49DAB64BAE05}"/>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50" name="文本框 49">
            <a:extLst>
              <a:ext uri="{FF2B5EF4-FFF2-40B4-BE49-F238E27FC236}">
                <a16:creationId xmlns:a16="http://schemas.microsoft.com/office/drawing/2014/main" id="{ABF0BB1C-1AEC-FEDD-2D5C-865BE1588D84}"/>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52" name="文本框 2">
            <a:extLst>
              <a:ext uri="{FF2B5EF4-FFF2-40B4-BE49-F238E27FC236}">
                <a16:creationId xmlns:a16="http://schemas.microsoft.com/office/drawing/2014/main" id="{699A4D22-D071-0BDC-32BC-28EBC5CD33B1}"/>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53" name="文本框 52">
            <a:extLst>
              <a:ext uri="{FF2B5EF4-FFF2-40B4-BE49-F238E27FC236}">
                <a16:creationId xmlns:a16="http://schemas.microsoft.com/office/drawing/2014/main" id="{3AB3E286-F318-0C2E-CC97-120C1F5BB6C0}"/>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24" name="组合 23">
            <a:extLst>
              <a:ext uri="{FF2B5EF4-FFF2-40B4-BE49-F238E27FC236}">
                <a16:creationId xmlns:a16="http://schemas.microsoft.com/office/drawing/2014/main" id="{D0B8EF28-8784-BC72-F94F-EC487A38381E}"/>
              </a:ext>
            </a:extLst>
          </p:cNvPr>
          <p:cNvGrpSpPr/>
          <p:nvPr/>
        </p:nvGrpSpPr>
        <p:grpSpPr>
          <a:xfrm>
            <a:off x="313785" y="969199"/>
            <a:ext cx="8516430" cy="3103468"/>
            <a:chOff x="692593" y="2023370"/>
            <a:chExt cx="10252487" cy="3736104"/>
          </a:xfrm>
        </p:grpSpPr>
        <p:sp>
          <p:nvSpPr>
            <p:cNvPr id="54" name="箭头: 右 66">
              <a:extLst>
                <a:ext uri="{FF2B5EF4-FFF2-40B4-BE49-F238E27FC236}">
                  <a16:creationId xmlns:a16="http://schemas.microsoft.com/office/drawing/2014/main" id="{A8F07A87-FCB2-025B-811F-4AECFE34C8AA}"/>
                </a:ext>
              </a:extLst>
            </p:cNvPr>
            <p:cNvSpPr/>
            <p:nvPr/>
          </p:nvSpPr>
          <p:spPr>
            <a:xfrm>
              <a:off x="692593" y="3054871"/>
              <a:ext cx="10252487" cy="1437029"/>
            </a:xfrm>
            <a:prstGeom prst="rightArrow">
              <a:avLst/>
            </a:prstGeom>
            <a:pattFill prst="wdUpDiag">
              <a:fgClr>
                <a:schemeClr val="tx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5" name="Graphic 21">
              <a:extLst>
                <a:ext uri="{FF2B5EF4-FFF2-40B4-BE49-F238E27FC236}">
                  <a16:creationId xmlns:a16="http://schemas.microsoft.com/office/drawing/2014/main" id="{6849373E-B757-4FDE-2EF7-F63F72155BBA}"/>
                </a:ext>
              </a:extLst>
            </p:cNvPr>
            <p:cNvSpPr/>
            <p:nvPr/>
          </p:nvSpPr>
          <p:spPr>
            <a:xfrm>
              <a:off x="1425580" y="2132551"/>
              <a:ext cx="7832516" cy="3288682"/>
            </a:xfrm>
            <a:custGeom>
              <a:avLst/>
              <a:gdLst>
                <a:gd name="connsiteX0" fmla="*/ 0 w 8158162"/>
                <a:gd name="connsiteY0" fmla="*/ 1905000 h 1905000"/>
                <a:gd name="connsiteX1" fmla="*/ 1631633 w 8158162"/>
                <a:gd name="connsiteY1" fmla="*/ 0 h 1905000"/>
                <a:gd name="connsiteX2" fmla="*/ 3263265 w 8158162"/>
                <a:gd name="connsiteY2" fmla="*/ 1905000 h 1905000"/>
                <a:gd name="connsiteX3" fmla="*/ 4894898 w 8158162"/>
                <a:gd name="connsiteY3" fmla="*/ 0 h 1905000"/>
                <a:gd name="connsiteX4" fmla="*/ 6526530 w 8158162"/>
                <a:gd name="connsiteY4" fmla="*/ 1905000 h 1905000"/>
                <a:gd name="connsiteX5" fmla="*/ 8158163 w 8158162"/>
                <a:gd name="connsiteY5" fmla="*/ 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8162" h="1905000">
                  <a:moveTo>
                    <a:pt x="0" y="1905000"/>
                  </a:moveTo>
                  <a:cubicBezTo>
                    <a:pt x="815340" y="1905000"/>
                    <a:pt x="815340" y="0"/>
                    <a:pt x="1631633" y="0"/>
                  </a:cubicBezTo>
                  <a:cubicBezTo>
                    <a:pt x="2446973" y="0"/>
                    <a:pt x="2446973" y="1905000"/>
                    <a:pt x="3263265" y="1905000"/>
                  </a:cubicBezTo>
                  <a:cubicBezTo>
                    <a:pt x="4078605" y="1905000"/>
                    <a:pt x="4078605" y="0"/>
                    <a:pt x="4894898" y="0"/>
                  </a:cubicBezTo>
                  <a:cubicBezTo>
                    <a:pt x="5710238" y="0"/>
                    <a:pt x="5710238" y="1905000"/>
                    <a:pt x="6526530" y="1905000"/>
                  </a:cubicBezTo>
                  <a:cubicBezTo>
                    <a:pt x="7341870" y="1905000"/>
                    <a:pt x="7341870" y="0"/>
                    <a:pt x="8158163" y="0"/>
                  </a:cubicBezTo>
                </a:path>
              </a:pathLst>
            </a:custGeom>
            <a:noFill/>
            <a:ln w="38100" cap="flat">
              <a:solidFill>
                <a:schemeClr val="accent1"/>
              </a:solidFill>
              <a:prstDash val="solid"/>
              <a:miter/>
            </a:ln>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ru-UA" sz="10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endParaRPr>
            </a:p>
          </p:txBody>
        </p:sp>
        <p:sp>
          <p:nvSpPr>
            <p:cNvPr id="56" name="Oval 23">
              <a:extLst>
                <a:ext uri="{FF2B5EF4-FFF2-40B4-BE49-F238E27FC236}">
                  <a16:creationId xmlns:a16="http://schemas.microsoft.com/office/drawing/2014/main" id="{9986946D-E818-B281-4D20-2B8C306BE160}"/>
                </a:ext>
              </a:extLst>
            </p:cNvPr>
            <p:cNvSpPr/>
            <p:nvPr/>
          </p:nvSpPr>
          <p:spPr>
            <a:xfrm>
              <a:off x="1429134" y="5315477"/>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57" name="Oval 25">
              <a:extLst>
                <a:ext uri="{FF2B5EF4-FFF2-40B4-BE49-F238E27FC236}">
                  <a16:creationId xmlns:a16="http://schemas.microsoft.com/office/drawing/2014/main" id="{7248FF61-AE87-4215-B65B-BFF3243958E6}"/>
                </a:ext>
              </a:extLst>
            </p:cNvPr>
            <p:cNvSpPr/>
            <p:nvPr/>
          </p:nvSpPr>
          <p:spPr>
            <a:xfrm>
              <a:off x="1862746" y="4691945"/>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1" name="Oval 26">
              <a:extLst>
                <a:ext uri="{FF2B5EF4-FFF2-40B4-BE49-F238E27FC236}">
                  <a16:creationId xmlns:a16="http://schemas.microsoft.com/office/drawing/2014/main" id="{F29052EC-FD6C-1F7B-58FB-3337EF47A0C9}"/>
                </a:ext>
              </a:extLst>
            </p:cNvPr>
            <p:cNvSpPr/>
            <p:nvPr/>
          </p:nvSpPr>
          <p:spPr>
            <a:xfrm>
              <a:off x="2256068" y="3128910"/>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2" name="Oval 27">
              <a:extLst>
                <a:ext uri="{FF2B5EF4-FFF2-40B4-BE49-F238E27FC236}">
                  <a16:creationId xmlns:a16="http://schemas.microsoft.com/office/drawing/2014/main" id="{5CB02961-C2B0-C5F5-FC34-DC615B00BEAD}"/>
                </a:ext>
              </a:extLst>
            </p:cNvPr>
            <p:cNvSpPr/>
            <p:nvPr/>
          </p:nvSpPr>
          <p:spPr>
            <a:xfrm>
              <a:off x="2406588" y="2660683"/>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3" name="Oval 28">
              <a:extLst>
                <a:ext uri="{FF2B5EF4-FFF2-40B4-BE49-F238E27FC236}">
                  <a16:creationId xmlns:a16="http://schemas.microsoft.com/office/drawing/2014/main" id="{64DA0E86-C551-8AFF-5BDB-0F98AB3430F7}"/>
                </a:ext>
              </a:extLst>
            </p:cNvPr>
            <p:cNvSpPr/>
            <p:nvPr/>
          </p:nvSpPr>
          <p:spPr>
            <a:xfrm>
              <a:off x="2651685" y="2223832"/>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4" name="Oval 29">
              <a:extLst>
                <a:ext uri="{FF2B5EF4-FFF2-40B4-BE49-F238E27FC236}">
                  <a16:creationId xmlns:a16="http://schemas.microsoft.com/office/drawing/2014/main" id="{BA156233-F5EE-C601-52B4-856AB882C0BA}"/>
                </a:ext>
              </a:extLst>
            </p:cNvPr>
            <p:cNvSpPr/>
            <p:nvPr/>
          </p:nvSpPr>
          <p:spPr>
            <a:xfrm>
              <a:off x="3211776" y="2227346"/>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5" name="Oval 30">
              <a:extLst>
                <a:ext uri="{FF2B5EF4-FFF2-40B4-BE49-F238E27FC236}">
                  <a16:creationId xmlns:a16="http://schemas.microsoft.com/office/drawing/2014/main" id="{3C7249CB-D237-8FA6-90B4-DC3F2E9A1D52}"/>
                </a:ext>
              </a:extLst>
            </p:cNvPr>
            <p:cNvSpPr/>
            <p:nvPr/>
          </p:nvSpPr>
          <p:spPr>
            <a:xfrm>
              <a:off x="3423717" y="2678025"/>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6" name="Oval 31">
              <a:extLst>
                <a:ext uri="{FF2B5EF4-FFF2-40B4-BE49-F238E27FC236}">
                  <a16:creationId xmlns:a16="http://schemas.microsoft.com/office/drawing/2014/main" id="{A3E2982A-E380-8EEA-B0D3-7833F4F7483F}"/>
                </a:ext>
              </a:extLst>
            </p:cNvPr>
            <p:cNvSpPr/>
            <p:nvPr/>
          </p:nvSpPr>
          <p:spPr>
            <a:xfrm>
              <a:off x="3559636" y="3128911"/>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7" name="Oval 32">
              <a:extLst>
                <a:ext uri="{FF2B5EF4-FFF2-40B4-BE49-F238E27FC236}">
                  <a16:creationId xmlns:a16="http://schemas.microsoft.com/office/drawing/2014/main" id="{8DDF050E-E937-0273-6D9E-C1CD0879DCFA}"/>
                </a:ext>
              </a:extLst>
            </p:cNvPr>
            <p:cNvSpPr/>
            <p:nvPr/>
          </p:nvSpPr>
          <p:spPr>
            <a:xfrm>
              <a:off x="3860119" y="4296285"/>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8" name="Oval 33">
              <a:extLst>
                <a:ext uri="{FF2B5EF4-FFF2-40B4-BE49-F238E27FC236}">
                  <a16:creationId xmlns:a16="http://schemas.microsoft.com/office/drawing/2014/main" id="{B00489F5-3449-4D2C-6BF4-65A0D54723F6}"/>
                </a:ext>
              </a:extLst>
            </p:cNvPr>
            <p:cNvSpPr/>
            <p:nvPr/>
          </p:nvSpPr>
          <p:spPr>
            <a:xfrm>
              <a:off x="4060991" y="4972318"/>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69" name="Oval 34">
              <a:extLst>
                <a:ext uri="{FF2B5EF4-FFF2-40B4-BE49-F238E27FC236}">
                  <a16:creationId xmlns:a16="http://schemas.microsoft.com/office/drawing/2014/main" id="{ABC67A7E-B328-BC0E-A47C-4E3A49DEECB8}"/>
                </a:ext>
              </a:extLst>
            </p:cNvPr>
            <p:cNvSpPr/>
            <p:nvPr/>
          </p:nvSpPr>
          <p:spPr>
            <a:xfrm>
              <a:off x="4465853" y="5349745"/>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0" name="Oval 35">
              <a:extLst>
                <a:ext uri="{FF2B5EF4-FFF2-40B4-BE49-F238E27FC236}">
                  <a16:creationId xmlns:a16="http://schemas.microsoft.com/office/drawing/2014/main" id="{356ADB8F-34A5-2DDD-D73F-CCB2A09E1C2F}"/>
                </a:ext>
              </a:extLst>
            </p:cNvPr>
            <p:cNvSpPr/>
            <p:nvPr/>
          </p:nvSpPr>
          <p:spPr>
            <a:xfrm>
              <a:off x="4927721" y="4908734"/>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1" name="Oval 36">
              <a:extLst>
                <a:ext uri="{FF2B5EF4-FFF2-40B4-BE49-F238E27FC236}">
                  <a16:creationId xmlns:a16="http://schemas.microsoft.com/office/drawing/2014/main" id="{28EE2CCE-58D3-C0FE-BFE6-68E9A7693FE5}"/>
                </a:ext>
              </a:extLst>
            </p:cNvPr>
            <p:cNvSpPr/>
            <p:nvPr/>
          </p:nvSpPr>
          <p:spPr>
            <a:xfrm>
              <a:off x="5099370" y="4353458"/>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2" name="Oval 39">
              <a:extLst>
                <a:ext uri="{FF2B5EF4-FFF2-40B4-BE49-F238E27FC236}">
                  <a16:creationId xmlns:a16="http://schemas.microsoft.com/office/drawing/2014/main" id="{56E33986-BB8B-80C0-7F16-3C4896F30505}"/>
                </a:ext>
              </a:extLst>
            </p:cNvPr>
            <p:cNvSpPr/>
            <p:nvPr/>
          </p:nvSpPr>
          <p:spPr>
            <a:xfrm>
              <a:off x="5510329" y="2750772"/>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3" name="Oval 40">
              <a:extLst>
                <a:ext uri="{FF2B5EF4-FFF2-40B4-BE49-F238E27FC236}">
                  <a16:creationId xmlns:a16="http://schemas.microsoft.com/office/drawing/2014/main" id="{E841DEFF-DAAB-C1B8-2D5E-54D54103E28C}"/>
                </a:ext>
              </a:extLst>
            </p:cNvPr>
            <p:cNvSpPr/>
            <p:nvPr/>
          </p:nvSpPr>
          <p:spPr>
            <a:xfrm>
              <a:off x="6423069" y="2361474"/>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4" name="Oval 41">
              <a:extLst>
                <a:ext uri="{FF2B5EF4-FFF2-40B4-BE49-F238E27FC236}">
                  <a16:creationId xmlns:a16="http://schemas.microsoft.com/office/drawing/2014/main" id="{ACD09AC9-B8F1-D996-82FC-46436F121E9F}"/>
                </a:ext>
              </a:extLst>
            </p:cNvPr>
            <p:cNvSpPr/>
            <p:nvPr/>
          </p:nvSpPr>
          <p:spPr>
            <a:xfrm>
              <a:off x="6669589" y="2997068"/>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5" name="Oval 42">
              <a:extLst>
                <a:ext uri="{FF2B5EF4-FFF2-40B4-BE49-F238E27FC236}">
                  <a16:creationId xmlns:a16="http://schemas.microsoft.com/office/drawing/2014/main" id="{C9F3595E-7C6A-F1F5-2923-4CDAF18C3EDE}"/>
                </a:ext>
              </a:extLst>
            </p:cNvPr>
            <p:cNvSpPr/>
            <p:nvPr/>
          </p:nvSpPr>
          <p:spPr>
            <a:xfrm>
              <a:off x="7049479" y="4586089"/>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6" name="Oval 43">
              <a:extLst>
                <a:ext uri="{FF2B5EF4-FFF2-40B4-BE49-F238E27FC236}">
                  <a16:creationId xmlns:a16="http://schemas.microsoft.com/office/drawing/2014/main" id="{ADF7DBF3-600D-F03B-9F45-F3E25C1951EE}"/>
                </a:ext>
              </a:extLst>
            </p:cNvPr>
            <p:cNvSpPr/>
            <p:nvPr/>
          </p:nvSpPr>
          <p:spPr>
            <a:xfrm>
              <a:off x="7622617" y="5312817"/>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7" name="Oval 44">
              <a:extLst>
                <a:ext uri="{FF2B5EF4-FFF2-40B4-BE49-F238E27FC236}">
                  <a16:creationId xmlns:a16="http://schemas.microsoft.com/office/drawing/2014/main" id="{AF3AC734-C696-FAD6-7B4B-49C1D4FEB1AF}"/>
                </a:ext>
              </a:extLst>
            </p:cNvPr>
            <p:cNvSpPr/>
            <p:nvPr/>
          </p:nvSpPr>
          <p:spPr>
            <a:xfrm>
              <a:off x="8045175" y="4863900"/>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8" name="Oval 45">
              <a:extLst>
                <a:ext uri="{FF2B5EF4-FFF2-40B4-BE49-F238E27FC236}">
                  <a16:creationId xmlns:a16="http://schemas.microsoft.com/office/drawing/2014/main" id="{9077ABCE-ADE4-D51B-7E65-45431E99DE5E}"/>
                </a:ext>
              </a:extLst>
            </p:cNvPr>
            <p:cNvSpPr/>
            <p:nvPr/>
          </p:nvSpPr>
          <p:spPr>
            <a:xfrm>
              <a:off x="8242811" y="4308209"/>
              <a:ext cx="174153" cy="171541"/>
            </a:xfrm>
            <a:prstGeom prst="ellipse">
              <a:avLst/>
            </a:prstGeom>
            <a:solidFill>
              <a:schemeClr val="bg1"/>
            </a:solidFill>
            <a:ln w="254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79" name="Oval 46">
              <a:extLst>
                <a:ext uri="{FF2B5EF4-FFF2-40B4-BE49-F238E27FC236}">
                  <a16:creationId xmlns:a16="http://schemas.microsoft.com/office/drawing/2014/main" id="{25E24428-E9EC-D9D2-3C2C-B0F428BEC8F2}"/>
                </a:ext>
              </a:extLst>
            </p:cNvPr>
            <p:cNvSpPr/>
            <p:nvPr/>
          </p:nvSpPr>
          <p:spPr>
            <a:xfrm>
              <a:off x="9109221" y="2094717"/>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80" name="Oval 47">
              <a:extLst>
                <a:ext uri="{FF2B5EF4-FFF2-40B4-BE49-F238E27FC236}">
                  <a16:creationId xmlns:a16="http://schemas.microsoft.com/office/drawing/2014/main" id="{903009CF-A1B2-DE92-CE64-9227967544E0}"/>
                </a:ext>
              </a:extLst>
            </p:cNvPr>
            <p:cNvSpPr/>
            <p:nvPr/>
          </p:nvSpPr>
          <p:spPr>
            <a:xfrm>
              <a:off x="8666666" y="2686235"/>
              <a:ext cx="174153" cy="171541"/>
            </a:xfrm>
            <a:prstGeom prst="ellipse">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81" name="TextBox 50">
              <a:extLst>
                <a:ext uri="{FF2B5EF4-FFF2-40B4-BE49-F238E27FC236}">
                  <a16:creationId xmlns:a16="http://schemas.microsoft.com/office/drawing/2014/main" id="{CC7F8F40-565D-628C-F414-CB33E5CC020C}"/>
                </a:ext>
              </a:extLst>
            </p:cNvPr>
            <p:cNvSpPr txBox="1"/>
            <p:nvPr/>
          </p:nvSpPr>
          <p:spPr>
            <a:xfrm>
              <a:off x="1706633" y="5312816"/>
              <a:ext cx="160304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t>女装质量问题高退货率现状</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82" name="TextBox 51">
              <a:extLst>
                <a:ext uri="{FF2B5EF4-FFF2-40B4-BE49-F238E27FC236}">
                  <a16:creationId xmlns:a16="http://schemas.microsoft.com/office/drawing/2014/main" id="{B797825D-F64E-FA8F-879A-1A6A6122A461}"/>
                </a:ext>
              </a:extLst>
            </p:cNvPr>
            <p:cNvSpPr txBox="1"/>
            <p:nvPr/>
          </p:nvSpPr>
          <p:spPr>
            <a:xfrm>
              <a:off x="2064889" y="4570390"/>
              <a:ext cx="1138365" cy="41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t>“小单快反”模式</a:t>
              </a:r>
              <a:br>
                <a:rPr kumimoji="0" lang="en-US" altLang="zh-CN"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br>
              <a:r>
                <a:rPr kumimoji="0" lang="zh-CN" altLang="en-US"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t>保速度不保质量</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83" name="TextBox 52">
              <a:extLst>
                <a:ext uri="{FF2B5EF4-FFF2-40B4-BE49-F238E27FC236}">
                  <a16:creationId xmlns:a16="http://schemas.microsoft.com/office/drawing/2014/main" id="{6EE650D6-19CA-CF10-4C89-B6BF449BFD97}"/>
                </a:ext>
              </a:extLst>
            </p:cNvPr>
            <p:cNvSpPr txBox="1"/>
            <p:nvPr/>
          </p:nvSpPr>
          <p:spPr>
            <a:xfrm>
              <a:off x="1044446" y="3011920"/>
              <a:ext cx="1138363" cy="41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高退货率带来</a:t>
              </a:r>
              <a:endParaRPr kumimoji="0" lang="en-US" altLang="zh-CN"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endParaRPr>
            </a:p>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巨大退货成本</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84" name="TextBox 53">
              <a:extLst>
                <a:ext uri="{FF2B5EF4-FFF2-40B4-BE49-F238E27FC236}">
                  <a16:creationId xmlns:a16="http://schemas.microsoft.com/office/drawing/2014/main" id="{0E15356B-222B-D194-6751-779E12F9F246}"/>
                </a:ext>
              </a:extLst>
            </p:cNvPr>
            <p:cNvSpPr txBox="1"/>
            <p:nvPr/>
          </p:nvSpPr>
          <p:spPr>
            <a:xfrm>
              <a:off x="1178169" y="2650740"/>
              <a:ext cx="113836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文献研究综述</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85" name="TextBox 54">
              <a:extLst>
                <a:ext uri="{FF2B5EF4-FFF2-40B4-BE49-F238E27FC236}">
                  <a16:creationId xmlns:a16="http://schemas.microsoft.com/office/drawing/2014/main" id="{2EA76CC8-B22D-FDF6-BD81-DAD802593011}"/>
                </a:ext>
              </a:extLst>
            </p:cNvPr>
            <p:cNvSpPr txBox="1"/>
            <p:nvPr/>
          </p:nvSpPr>
          <p:spPr>
            <a:xfrm>
              <a:off x="1393041" y="2104435"/>
              <a:ext cx="1138363" cy="41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lang="zh-CN" altLang="en-US" sz="800" dirty="0">
                  <a:solidFill>
                    <a:prstClr val="black"/>
                  </a:solidFill>
                  <a:latin typeface="Jost"/>
                  <a:ea typeface="HarmonyOS Sans SC Light" panose="00000400000000000000" pitchFamily="2" charset="-122"/>
                  <a:cs typeface="Jost"/>
                  <a:sym typeface="Jost"/>
                </a:rPr>
                <a:t>退货成因分析</a:t>
              </a:r>
              <a:br>
                <a:rPr lang="en-US" altLang="zh-CN" sz="800" dirty="0">
                  <a:solidFill>
                    <a:prstClr val="black"/>
                  </a:solidFill>
                  <a:latin typeface="Jost"/>
                  <a:ea typeface="HarmonyOS Sans SC Light" panose="00000400000000000000" pitchFamily="2" charset="-122"/>
                  <a:cs typeface="Jost"/>
                  <a:sym typeface="Jost"/>
                </a:rPr>
              </a:br>
              <a:r>
                <a:rPr lang="zh-CN" altLang="en-US" sz="800" dirty="0">
                  <a:solidFill>
                    <a:prstClr val="black"/>
                  </a:solidFill>
                  <a:latin typeface="Jost"/>
                  <a:ea typeface="HarmonyOS Sans SC Light" panose="00000400000000000000" pitchFamily="2" charset="-122"/>
                  <a:cs typeface="Jost"/>
                  <a:sym typeface="Jost"/>
                </a:rPr>
                <a:t>剥离非质量因素</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86" name="TextBox 55">
              <a:extLst>
                <a:ext uri="{FF2B5EF4-FFF2-40B4-BE49-F238E27FC236}">
                  <a16:creationId xmlns:a16="http://schemas.microsoft.com/office/drawing/2014/main" id="{0DB5F125-CDB9-5D61-CF7B-FF658F4F6024}"/>
                </a:ext>
              </a:extLst>
            </p:cNvPr>
            <p:cNvSpPr txBox="1"/>
            <p:nvPr/>
          </p:nvSpPr>
          <p:spPr>
            <a:xfrm>
              <a:off x="3445940" y="2023370"/>
              <a:ext cx="1729721" cy="5572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lang="zh-CN" altLang="en-US" sz="800" dirty="0">
                  <a:solidFill>
                    <a:prstClr val="black"/>
                  </a:solidFill>
                  <a:latin typeface="Jost"/>
                  <a:ea typeface="HarmonyOS Sans SC Light" panose="00000400000000000000" pitchFamily="2" charset="-122"/>
                  <a:cs typeface="Jost"/>
                  <a:sym typeface="Jost"/>
                </a:rPr>
                <a:t>理论基础：</a:t>
              </a:r>
              <a:r>
                <a:rPr lang="en" altLang="zh-CN" sz="800" dirty="0">
                  <a:solidFill>
                    <a:prstClr val="black"/>
                  </a:solidFill>
                  <a:latin typeface="Jost"/>
                  <a:ea typeface="HarmonyOS Sans SC Light" panose="00000400000000000000" pitchFamily="2" charset="-122"/>
                  <a:cs typeface="Jost"/>
                  <a:sym typeface="Jost"/>
                </a:rPr>
                <a:t>PAF</a:t>
              </a:r>
              <a:r>
                <a:rPr lang="zh-CN" altLang="en-US" sz="800" dirty="0">
                  <a:solidFill>
                    <a:prstClr val="black"/>
                  </a:solidFill>
                  <a:latin typeface="Jost"/>
                  <a:ea typeface="HarmonyOS Sans SC Light" panose="00000400000000000000" pitchFamily="2" charset="-122"/>
                  <a:cs typeface="Jost"/>
                  <a:sym typeface="Jost"/>
                </a:rPr>
                <a:t>质量成本模型</a:t>
              </a:r>
              <a:endParaRPr lang="en-US" altLang="zh-CN" sz="800" dirty="0">
                <a:solidFill>
                  <a:prstClr val="black"/>
                </a:solidFill>
                <a:latin typeface="Jost"/>
                <a:ea typeface="HarmonyOS Sans SC Light" panose="00000400000000000000" pitchFamily="2" charset="-122"/>
                <a:cs typeface="Jost"/>
                <a:sym typeface="Jost"/>
              </a:endParaRPr>
            </a:p>
            <a:p>
              <a:pPr marL="0" marR="0" lvl="0" indent="0"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t>                      </a:t>
              </a:r>
              <a:r>
                <a:rPr kumimoji="0" lang="en" sz="800" b="0" i="0" u="none" strike="noStrike" kern="1200" cap="none" spc="0" normalizeH="0" baseline="0" noProof="0" dirty="0" err="1">
                  <a:ln>
                    <a:noFill/>
                  </a:ln>
                  <a:solidFill>
                    <a:prstClr val="black"/>
                  </a:solidFill>
                  <a:effectLst/>
                  <a:uLnTx/>
                  <a:uFillTx/>
                  <a:latin typeface="Jost"/>
                  <a:ea typeface="HarmonyOS Sans SC Light" panose="00000400000000000000" pitchFamily="2" charset="-122"/>
                  <a:cs typeface="Jost"/>
                  <a:sym typeface="Jost"/>
                </a:rPr>
                <a:t>DMAIC系统模型</a:t>
              </a:r>
              <a:endParaRPr kumimoji="0" lang="en"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a:p>
              <a:pPr marL="0" marR="0" lvl="0" indent="0"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t>                      </a:t>
              </a:r>
              <a:r>
                <a:rPr kumimoji="0" lang="en"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t>ECRS</a:t>
              </a:r>
              <a:r>
                <a:rPr kumimoji="0" lang="zh-CN" altLang="en-US"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t>原则</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87" name="TextBox 56">
              <a:extLst>
                <a:ext uri="{FF2B5EF4-FFF2-40B4-BE49-F238E27FC236}">
                  <a16:creationId xmlns:a16="http://schemas.microsoft.com/office/drawing/2014/main" id="{A423000D-393B-D749-6A92-6F096754F620}"/>
                </a:ext>
              </a:extLst>
            </p:cNvPr>
            <p:cNvSpPr txBox="1"/>
            <p:nvPr/>
          </p:nvSpPr>
          <p:spPr>
            <a:xfrm>
              <a:off x="3655407" y="2655380"/>
              <a:ext cx="896260"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rPr>
                <a:t>公司概况了解</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88" name="TextBox 57">
              <a:extLst>
                <a:ext uri="{FF2B5EF4-FFF2-40B4-BE49-F238E27FC236}">
                  <a16:creationId xmlns:a16="http://schemas.microsoft.com/office/drawing/2014/main" id="{2CF8D802-38F8-AD96-3160-8FB9839AEFA1}"/>
                </a:ext>
              </a:extLst>
            </p:cNvPr>
            <p:cNvSpPr txBox="1"/>
            <p:nvPr/>
          </p:nvSpPr>
          <p:spPr>
            <a:xfrm>
              <a:off x="3799859" y="3024442"/>
              <a:ext cx="113836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lang="zh-CN" altLang="en-US" sz="800" dirty="0">
                  <a:solidFill>
                    <a:prstClr val="black"/>
                  </a:solidFill>
                  <a:latin typeface="Jost"/>
                  <a:ea typeface="HarmonyOS Sans SC Light" panose="00000400000000000000" pitchFamily="2" charset="-122"/>
                  <a:cs typeface="Jost"/>
                  <a:sym typeface="Jost"/>
                </a:rPr>
                <a:t>案例实地调研</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89" name="TextBox 58">
              <a:extLst>
                <a:ext uri="{FF2B5EF4-FFF2-40B4-BE49-F238E27FC236}">
                  <a16:creationId xmlns:a16="http://schemas.microsoft.com/office/drawing/2014/main" id="{1AC9B8C0-A7FA-1BE9-B271-882CBDC1AEBA}"/>
                </a:ext>
              </a:extLst>
            </p:cNvPr>
            <p:cNvSpPr txBox="1"/>
            <p:nvPr/>
          </p:nvSpPr>
          <p:spPr>
            <a:xfrm>
              <a:off x="2643765" y="4273639"/>
              <a:ext cx="113836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访谈调研退货现状</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90" name="TextBox 59">
              <a:extLst>
                <a:ext uri="{FF2B5EF4-FFF2-40B4-BE49-F238E27FC236}">
                  <a16:creationId xmlns:a16="http://schemas.microsoft.com/office/drawing/2014/main" id="{A92ACA43-7B44-EA78-5924-94AD29404482}"/>
                </a:ext>
              </a:extLst>
            </p:cNvPr>
            <p:cNvSpPr txBox="1"/>
            <p:nvPr/>
          </p:nvSpPr>
          <p:spPr>
            <a:xfrm>
              <a:off x="2895909" y="5011606"/>
              <a:ext cx="113836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明确质量断点方向</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91" name="TextBox 60">
              <a:extLst>
                <a:ext uri="{FF2B5EF4-FFF2-40B4-BE49-F238E27FC236}">
                  <a16:creationId xmlns:a16="http://schemas.microsoft.com/office/drawing/2014/main" id="{0FB2AE01-AE9B-2376-E2F0-FD966E583391}"/>
                </a:ext>
              </a:extLst>
            </p:cNvPr>
            <p:cNvSpPr txBox="1"/>
            <p:nvPr/>
          </p:nvSpPr>
          <p:spPr>
            <a:xfrm>
              <a:off x="3982486" y="5487762"/>
              <a:ext cx="113836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调研大货生产流程</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92" name="TextBox 62">
              <a:extLst>
                <a:ext uri="{FF2B5EF4-FFF2-40B4-BE49-F238E27FC236}">
                  <a16:creationId xmlns:a16="http://schemas.microsoft.com/office/drawing/2014/main" id="{824D46A8-1E0E-EF5C-BAC7-666AAF84C19A}"/>
                </a:ext>
              </a:extLst>
            </p:cNvPr>
            <p:cNvSpPr txBox="1"/>
            <p:nvPr/>
          </p:nvSpPr>
          <p:spPr>
            <a:xfrm>
              <a:off x="5175663" y="4886088"/>
              <a:ext cx="1202604" cy="41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确认造成生产质量下降的断点</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93" name="TextBox 63">
              <a:extLst>
                <a:ext uri="{FF2B5EF4-FFF2-40B4-BE49-F238E27FC236}">
                  <a16:creationId xmlns:a16="http://schemas.microsoft.com/office/drawing/2014/main" id="{1835DB00-1388-21B8-14E8-A90D0F886879}"/>
                </a:ext>
              </a:extLst>
            </p:cNvPr>
            <p:cNvSpPr txBox="1"/>
            <p:nvPr/>
          </p:nvSpPr>
          <p:spPr>
            <a:xfrm>
              <a:off x="5334409" y="4235140"/>
              <a:ext cx="1063301" cy="41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lang="zh-CN" altLang="en-US" sz="800" dirty="0">
                  <a:solidFill>
                    <a:prstClr val="black"/>
                  </a:solidFill>
                  <a:latin typeface="Jost"/>
                  <a:ea typeface="HarmonyOS Sans SC Light" panose="00000400000000000000" pitchFamily="2" charset="-122"/>
                  <a:cs typeface="Jost"/>
                  <a:sym typeface="Jost"/>
                </a:rPr>
                <a:t>在断点详细挖掘质量下降原因</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94" name="TextBox 65">
              <a:extLst>
                <a:ext uri="{FF2B5EF4-FFF2-40B4-BE49-F238E27FC236}">
                  <a16:creationId xmlns:a16="http://schemas.microsoft.com/office/drawing/2014/main" id="{434E6834-B10D-91B4-8B26-DBC46A334F3E}"/>
                </a:ext>
              </a:extLst>
            </p:cNvPr>
            <p:cNvSpPr txBox="1"/>
            <p:nvPr/>
          </p:nvSpPr>
          <p:spPr>
            <a:xfrm>
              <a:off x="4310959" y="2619738"/>
              <a:ext cx="1138363" cy="41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量化退货</a:t>
              </a:r>
              <a:endParaRPr kumimoji="0" lang="en-US" altLang="zh-CN"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endParaRPr>
            </a:p>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成本损耗</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95" name="TextBox 66">
              <a:extLst>
                <a:ext uri="{FF2B5EF4-FFF2-40B4-BE49-F238E27FC236}">
                  <a16:creationId xmlns:a16="http://schemas.microsoft.com/office/drawing/2014/main" id="{1B0D7E36-8843-9526-2785-2F3561477B99}"/>
                </a:ext>
              </a:extLst>
            </p:cNvPr>
            <p:cNvSpPr txBox="1"/>
            <p:nvPr/>
          </p:nvSpPr>
          <p:spPr>
            <a:xfrm>
              <a:off x="6671599" y="2338828"/>
              <a:ext cx="1138363" cy="41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帕累托分析质量退货因素权重占比</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96" name="TextBox 67">
              <a:extLst>
                <a:ext uri="{FF2B5EF4-FFF2-40B4-BE49-F238E27FC236}">
                  <a16:creationId xmlns:a16="http://schemas.microsoft.com/office/drawing/2014/main" id="{FB8EA731-A837-4A31-045F-64692826D481}"/>
                </a:ext>
              </a:extLst>
            </p:cNvPr>
            <p:cNvSpPr txBox="1"/>
            <p:nvPr/>
          </p:nvSpPr>
          <p:spPr>
            <a:xfrm>
              <a:off x="6924398" y="2974422"/>
              <a:ext cx="113836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相关性分析</a:t>
              </a:r>
            </a:p>
          </p:txBody>
        </p:sp>
        <p:sp>
          <p:nvSpPr>
            <p:cNvPr id="97" name="TextBox 68">
              <a:extLst>
                <a:ext uri="{FF2B5EF4-FFF2-40B4-BE49-F238E27FC236}">
                  <a16:creationId xmlns:a16="http://schemas.microsoft.com/office/drawing/2014/main" id="{5164695D-3DBF-5D27-4617-A1F7D6EE9064}"/>
                </a:ext>
              </a:extLst>
            </p:cNvPr>
            <p:cNvSpPr txBox="1"/>
            <p:nvPr/>
          </p:nvSpPr>
          <p:spPr>
            <a:xfrm>
              <a:off x="5818836" y="4563444"/>
              <a:ext cx="113836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kumimoji="0" lang="en" altLang="zh-CN"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T</a:t>
              </a: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检验分析</a:t>
              </a:r>
            </a:p>
          </p:txBody>
        </p:sp>
        <p:sp>
          <p:nvSpPr>
            <p:cNvPr id="98" name="TextBox 69">
              <a:extLst>
                <a:ext uri="{FF2B5EF4-FFF2-40B4-BE49-F238E27FC236}">
                  <a16:creationId xmlns:a16="http://schemas.microsoft.com/office/drawing/2014/main" id="{EDE45A67-76AB-78B8-B9EB-E96DDC84E742}"/>
                </a:ext>
              </a:extLst>
            </p:cNvPr>
            <p:cNvSpPr txBox="1"/>
            <p:nvPr/>
          </p:nvSpPr>
          <p:spPr>
            <a:xfrm>
              <a:off x="6649901" y="5487762"/>
              <a:ext cx="2211236"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ct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基于</a:t>
              </a:r>
              <a:r>
                <a:rPr kumimoji="0" lang="en" altLang="zh-CN"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PAF</a:t>
              </a: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的供应链质量总成本演算模型</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99" name="TextBox 70">
              <a:extLst>
                <a:ext uri="{FF2B5EF4-FFF2-40B4-BE49-F238E27FC236}">
                  <a16:creationId xmlns:a16="http://schemas.microsoft.com/office/drawing/2014/main" id="{A7F1C803-854C-F1C0-0F30-167FD6F371E7}"/>
                </a:ext>
              </a:extLst>
            </p:cNvPr>
            <p:cNvSpPr txBox="1"/>
            <p:nvPr/>
          </p:nvSpPr>
          <p:spPr>
            <a:xfrm>
              <a:off x="8322675" y="4840840"/>
              <a:ext cx="1735517"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降低退货率对策提出并实践</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100" name="TextBox 71">
              <a:extLst>
                <a:ext uri="{FF2B5EF4-FFF2-40B4-BE49-F238E27FC236}">
                  <a16:creationId xmlns:a16="http://schemas.microsoft.com/office/drawing/2014/main" id="{CB859CCA-9F6D-023F-085B-67041B3FDDBE}"/>
                </a:ext>
              </a:extLst>
            </p:cNvPr>
            <p:cNvSpPr txBox="1"/>
            <p:nvPr/>
          </p:nvSpPr>
          <p:spPr>
            <a:xfrm>
              <a:off x="8508360" y="4177699"/>
              <a:ext cx="1443989" cy="41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对策实施效果追踪</a:t>
              </a:r>
              <a:endParaRPr kumimoji="0" lang="en-US" altLang="zh-CN"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endParaRPr>
            </a:p>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并数据验证</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101" name="TextBox 72">
              <a:extLst>
                <a:ext uri="{FF2B5EF4-FFF2-40B4-BE49-F238E27FC236}">
                  <a16:creationId xmlns:a16="http://schemas.microsoft.com/office/drawing/2014/main" id="{AD837410-AEA3-F86C-CCD8-D917B6F51BB2}"/>
                </a:ext>
              </a:extLst>
            </p:cNvPr>
            <p:cNvSpPr txBox="1"/>
            <p:nvPr/>
          </p:nvSpPr>
          <p:spPr>
            <a:xfrm>
              <a:off x="7449418" y="2655379"/>
              <a:ext cx="1138363"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r"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研究结论</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102" name="TextBox 73">
              <a:extLst>
                <a:ext uri="{FF2B5EF4-FFF2-40B4-BE49-F238E27FC236}">
                  <a16:creationId xmlns:a16="http://schemas.microsoft.com/office/drawing/2014/main" id="{1CC05383-E03B-5639-ACC5-5CBB85CDF007}"/>
                </a:ext>
              </a:extLst>
            </p:cNvPr>
            <p:cNvSpPr txBox="1"/>
            <p:nvPr/>
          </p:nvSpPr>
          <p:spPr>
            <a:xfrm>
              <a:off x="9358695" y="2072072"/>
              <a:ext cx="813936" cy="271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lvl="0" indent="0" algn="l" defTabSz="825500" rtl="0" eaLnBrk="0" fontAlgn="auto" latinLnBrk="0" hangingPunct="0">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prstClr val="black"/>
                  </a:solidFill>
                  <a:effectLst/>
                  <a:uLnTx/>
                  <a:uFillTx/>
                  <a:latin typeface="HarmonyOS Sans SC Light" panose="00000400000000000000" pitchFamily="2" charset="-122"/>
                  <a:ea typeface="HarmonyOS Sans SC Light" panose="00000400000000000000" pitchFamily="2" charset="-122"/>
                  <a:cs typeface="Jost"/>
                  <a:sym typeface="Jost"/>
                </a:rPr>
                <a:t>实践启示</a:t>
              </a:r>
              <a:endParaRPr kumimoji="0" lang="ru-UA" sz="800" b="0" i="0" u="none" strike="noStrike" kern="1200" cap="none" spc="0" normalizeH="0" baseline="0" noProof="0" dirty="0">
                <a:ln>
                  <a:noFill/>
                </a:ln>
                <a:solidFill>
                  <a:prstClr val="black"/>
                </a:solidFill>
                <a:effectLst/>
                <a:uLnTx/>
                <a:uFillTx/>
                <a:latin typeface="Jost"/>
                <a:ea typeface="HarmonyOS Sans SC Light" panose="00000400000000000000" pitchFamily="2" charset="-122"/>
                <a:cs typeface="Jost"/>
                <a:sym typeface="Jost"/>
              </a:endParaRPr>
            </a:p>
          </p:txBody>
        </p:sp>
        <p:sp>
          <p:nvSpPr>
            <p:cNvPr id="103" name="Arrow: Pentagon 4">
              <a:extLst>
                <a:ext uri="{FF2B5EF4-FFF2-40B4-BE49-F238E27FC236}">
                  <a16:creationId xmlns:a16="http://schemas.microsoft.com/office/drawing/2014/main" id="{41CF8EC5-D172-B3E0-F5A4-D8DF6D8B112A}"/>
                </a:ext>
              </a:extLst>
            </p:cNvPr>
            <p:cNvSpPr/>
            <p:nvPr/>
          </p:nvSpPr>
          <p:spPr>
            <a:xfrm>
              <a:off x="1036014" y="3535553"/>
              <a:ext cx="1677625" cy="481696"/>
            </a:xfrm>
            <a:prstGeom prst="homePlate">
              <a:avLst>
                <a:gd name="adj" fmla="val 36897"/>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104" name="Arrow: Chevron 8">
              <a:extLst>
                <a:ext uri="{FF2B5EF4-FFF2-40B4-BE49-F238E27FC236}">
                  <a16:creationId xmlns:a16="http://schemas.microsoft.com/office/drawing/2014/main" id="{838466DE-FC7E-658D-6F68-532CFB23CA77}"/>
                </a:ext>
              </a:extLst>
            </p:cNvPr>
            <p:cNvSpPr/>
            <p:nvPr/>
          </p:nvSpPr>
          <p:spPr>
            <a:xfrm>
              <a:off x="8130089" y="3535553"/>
              <a:ext cx="1740392" cy="481696"/>
            </a:xfrm>
            <a:prstGeom prst="chevron">
              <a:avLst>
                <a:gd name="adj" fmla="val 33448"/>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105" name="Arrow: Chevron 10">
              <a:extLst>
                <a:ext uri="{FF2B5EF4-FFF2-40B4-BE49-F238E27FC236}">
                  <a16:creationId xmlns:a16="http://schemas.microsoft.com/office/drawing/2014/main" id="{A778A716-DB47-F15E-070F-86B943E14930}"/>
                </a:ext>
              </a:extLst>
            </p:cNvPr>
            <p:cNvSpPr/>
            <p:nvPr/>
          </p:nvSpPr>
          <p:spPr>
            <a:xfrm>
              <a:off x="6340878" y="3535553"/>
              <a:ext cx="1740392" cy="481696"/>
            </a:xfrm>
            <a:prstGeom prst="chevron">
              <a:avLst>
                <a:gd name="adj" fmla="val 33448"/>
              </a:avLst>
            </a:prstGeom>
            <a:solidFill>
              <a:schemeClr val="tx1">
                <a:lumMod val="85000"/>
                <a:lumOff val="1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106" name="Arrow: Chevron 11">
              <a:extLst>
                <a:ext uri="{FF2B5EF4-FFF2-40B4-BE49-F238E27FC236}">
                  <a16:creationId xmlns:a16="http://schemas.microsoft.com/office/drawing/2014/main" id="{981DA093-6F00-7BA8-D9D8-74B303BC4017}"/>
                </a:ext>
              </a:extLst>
            </p:cNvPr>
            <p:cNvSpPr/>
            <p:nvPr/>
          </p:nvSpPr>
          <p:spPr>
            <a:xfrm>
              <a:off x="4551667" y="3535553"/>
              <a:ext cx="1740392" cy="481696"/>
            </a:xfrm>
            <a:prstGeom prst="chevron">
              <a:avLst>
                <a:gd name="adj" fmla="val 33448"/>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107" name="Arrow: Chevron 12">
              <a:extLst>
                <a:ext uri="{FF2B5EF4-FFF2-40B4-BE49-F238E27FC236}">
                  <a16:creationId xmlns:a16="http://schemas.microsoft.com/office/drawing/2014/main" id="{2842BDE6-D950-6B6C-E001-EE1176C53208}"/>
                </a:ext>
              </a:extLst>
            </p:cNvPr>
            <p:cNvSpPr/>
            <p:nvPr/>
          </p:nvSpPr>
          <p:spPr>
            <a:xfrm>
              <a:off x="2762457" y="3535553"/>
              <a:ext cx="1740392" cy="481696"/>
            </a:xfrm>
            <a:prstGeom prst="chevron">
              <a:avLst>
                <a:gd name="adj" fmla="val 33448"/>
              </a:avLst>
            </a:prstGeom>
            <a:solidFill>
              <a:schemeClr val="tx1">
                <a:lumMod val="85000"/>
                <a:lumOff val="1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0" fontAlgn="auto" latinLnBrk="0" hangingPunct="0">
                <a:lnSpc>
                  <a:spcPct val="100000"/>
                </a:lnSpc>
                <a:spcBef>
                  <a:spcPts val="0"/>
                </a:spcBef>
                <a:spcAft>
                  <a:spcPts val="0"/>
                </a:spcAft>
                <a:buClrTx/>
                <a:buSzTx/>
                <a:buFontTx/>
                <a:buNone/>
                <a:tabLst/>
                <a:defRPr/>
              </a:pPr>
              <a:endParaRPr kumimoji="0" lang="ru-UA" sz="1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ost"/>
                <a:ea typeface="Jost"/>
                <a:cs typeface="Jost"/>
                <a:sym typeface="Jost"/>
              </a:endParaRPr>
            </a:p>
          </p:txBody>
        </p:sp>
        <p:sp>
          <p:nvSpPr>
            <p:cNvPr id="108" name="Rebecca Smith">
              <a:extLst>
                <a:ext uri="{FF2B5EF4-FFF2-40B4-BE49-F238E27FC236}">
                  <a16:creationId xmlns:a16="http://schemas.microsoft.com/office/drawing/2014/main" id="{6EAF486E-FD01-7FA6-41ED-F4C39575A4A9}"/>
                </a:ext>
              </a:extLst>
            </p:cNvPr>
            <p:cNvSpPr/>
            <p:nvPr/>
          </p:nvSpPr>
          <p:spPr>
            <a:xfrm>
              <a:off x="1203104" y="3702298"/>
              <a:ext cx="1343445" cy="148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ctr">
              <a:spAutoFit/>
            </a:bodyPr>
            <a:lstStyle>
              <a:lvl1pPr defTabSz="1155700">
                <a:lnSpc>
                  <a:spcPct val="80000"/>
                </a:lnSpc>
                <a:defRPr sz="3000" b="1">
                  <a:solidFill>
                    <a:srgbClr val="323C40"/>
                  </a:solidFill>
                  <a:latin typeface="Jost"/>
                  <a:ea typeface="Jost"/>
                  <a:cs typeface="Jost"/>
                  <a:sym typeface="Jost"/>
                </a:defRPr>
              </a:lvl1pPr>
            </a:lstStyle>
            <a:p>
              <a:pPr marL="0" marR="0" lvl="0" indent="0" algn="ctr" defTabSz="1155700" rtl="0" eaLnBrk="0" fontAlgn="base" latinLnBrk="0" hangingPunct="0">
                <a:lnSpc>
                  <a:spcPct val="80000"/>
                </a:lnSpc>
                <a:spcBef>
                  <a:spcPct val="0"/>
                </a:spcBef>
                <a:spcAft>
                  <a:spcPct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rPr>
                <a:t>问题定义</a:t>
              </a:r>
              <a:endParaRPr kumimoji="0"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endParaRPr>
            </a:p>
          </p:txBody>
        </p:sp>
        <p:sp>
          <p:nvSpPr>
            <p:cNvPr id="109" name="Rebecca Smith">
              <a:extLst>
                <a:ext uri="{FF2B5EF4-FFF2-40B4-BE49-F238E27FC236}">
                  <a16:creationId xmlns:a16="http://schemas.microsoft.com/office/drawing/2014/main" id="{8BA9FC60-BEB3-F223-52B6-CB186FAA51FC}"/>
                </a:ext>
              </a:extLst>
            </p:cNvPr>
            <p:cNvSpPr/>
            <p:nvPr/>
          </p:nvSpPr>
          <p:spPr>
            <a:xfrm>
              <a:off x="3026083" y="3702298"/>
              <a:ext cx="1343445" cy="148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ctr">
              <a:spAutoFit/>
            </a:bodyPr>
            <a:lstStyle>
              <a:lvl1pPr defTabSz="1155700">
                <a:lnSpc>
                  <a:spcPct val="80000"/>
                </a:lnSpc>
                <a:defRPr sz="3000" b="1">
                  <a:solidFill>
                    <a:srgbClr val="323C40"/>
                  </a:solidFill>
                  <a:latin typeface="Jost"/>
                  <a:ea typeface="Jost"/>
                  <a:cs typeface="Jost"/>
                  <a:sym typeface="Jost"/>
                </a:defRPr>
              </a:lvl1pPr>
            </a:lstStyle>
            <a:p>
              <a:pPr marL="0" marR="0" lvl="0" indent="0" algn="ctr" defTabSz="1155700" rtl="0" eaLnBrk="0" fontAlgn="base" latinLnBrk="0" hangingPunct="0">
                <a:lnSpc>
                  <a:spcPct val="80000"/>
                </a:lnSpc>
                <a:spcBef>
                  <a:spcPct val="0"/>
                </a:spcBef>
                <a:spcAft>
                  <a:spcPct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rPr>
                <a:t>案例分析</a:t>
              </a:r>
              <a:endParaRPr kumimoji="0"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endParaRPr>
            </a:p>
          </p:txBody>
        </p:sp>
        <p:sp>
          <p:nvSpPr>
            <p:cNvPr id="110" name="Rebecca Smith">
              <a:extLst>
                <a:ext uri="{FF2B5EF4-FFF2-40B4-BE49-F238E27FC236}">
                  <a16:creationId xmlns:a16="http://schemas.microsoft.com/office/drawing/2014/main" id="{3C164C72-4741-1DBA-06F2-FB0C2B4D2D2F}"/>
                </a:ext>
              </a:extLst>
            </p:cNvPr>
            <p:cNvSpPr/>
            <p:nvPr/>
          </p:nvSpPr>
          <p:spPr>
            <a:xfrm>
              <a:off x="4777308" y="3702298"/>
              <a:ext cx="1343445" cy="148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ctr">
              <a:spAutoFit/>
            </a:bodyPr>
            <a:lstStyle>
              <a:lvl1pPr defTabSz="1155700">
                <a:lnSpc>
                  <a:spcPct val="80000"/>
                </a:lnSpc>
                <a:defRPr sz="3000" b="1">
                  <a:solidFill>
                    <a:srgbClr val="323C40"/>
                  </a:solidFill>
                  <a:latin typeface="Jost"/>
                  <a:ea typeface="Jost"/>
                  <a:cs typeface="Jost"/>
                  <a:sym typeface="Jost"/>
                </a:defRPr>
              </a:lvl1pPr>
            </a:lstStyle>
            <a:p>
              <a:pPr marL="0" marR="0" lvl="0" indent="0" algn="ctr" defTabSz="1155700" rtl="0" eaLnBrk="0" fontAlgn="base" latinLnBrk="0" hangingPunct="0">
                <a:lnSpc>
                  <a:spcPct val="80000"/>
                </a:lnSpc>
                <a:spcBef>
                  <a:spcPct val="0"/>
                </a:spcBef>
                <a:spcAft>
                  <a:spcPct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rPr>
                <a:t>痛点针对</a:t>
              </a:r>
              <a:endParaRPr kumimoji="0"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endParaRPr>
            </a:p>
          </p:txBody>
        </p:sp>
        <p:sp>
          <p:nvSpPr>
            <p:cNvPr id="111" name="Rebecca Smith">
              <a:extLst>
                <a:ext uri="{FF2B5EF4-FFF2-40B4-BE49-F238E27FC236}">
                  <a16:creationId xmlns:a16="http://schemas.microsoft.com/office/drawing/2014/main" id="{1532CB97-E53B-83F1-D9D1-DF1547907B7D}"/>
                </a:ext>
              </a:extLst>
            </p:cNvPr>
            <p:cNvSpPr/>
            <p:nvPr/>
          </p:nvSpPr>
          <p:spPr>
            <a:xfrm>
              <a:off x="6582327" y="3702298"/>
              <a:ext cx="1343445" cy="148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ctr">
              <a:spAutoFit/>
            </a:bodyPr>
            <a:lstStyle>
              <a:lvl1pPr defTabSz="1155700">
                <a:lnSpc>
                  <a:spcPct val="80000"/>
                </a:lnSpc>
                <a:defRPr sz="3000" b="1">
                  <a:solidFill>
                    <a:srgbClr val="323C40"/>
                  </a:solidFill>
                  <a:latin typeface="Jost"/>
                  <a:ea typeface="Jost"/>
                  <a:cs typeface="Jost"/>
                  <a:sym typeface="Jost"/>
                </a:defRPr>
              </a:lvl1pPr>
            </a:lstStyle>
            <a:p>
              <a:pPr marL="0" marR="0" lvl="0" indent="0" algn="ctr" defTabSz="1155700" rtl="0" eaLnBrk="0" fontAlgn="base" latinLnBrk="0" hangingPunct="0">
                <a:lnSpc>
                  <a:spcPct val="80000"/>
                </a:lnSpc>
                <a:spcBef>
                  <a:spcPct val="0"/>
                </a:spcBef>
                <a:spcAft>
                  <a:spcPct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rPr>
                <a:t>数据分析</a:t>
              </a:r>
              <a:endParaRPr kumimoji="0"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endParaRPr>
            </a:p>
          </p:txBody>
        </p:sp>
        <p:sp>
          <p:nvSpPr>
            <p:cNvPr id="113" name="Rebecca Smith">
              <a:extLst>
                <a:ext uri="{FF2B5EF4-FFF2-40B4-BE49-F238E27FC236}">
                  <a16:creationId xmlns:a16="http://schemas.microsoft.com/office/drawing/2014/main" id="{59EF7FF5-0B96-D534-183C-3044BD559CB4}"/>
                </a:ext>
              </a:extLst>
            </p:cNvPr>
            <p:cNvSpPr/>
            <p:nvPr/>
          </p:nvSpPr>
          <p:spPr>
            <a:xfrm>
              <a:off x="8335393" y="3693287"/>
              <a:ext cx="1343445" cy="148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ctr">
              <a:spAutoFit/>
            </a:bodyPr>
            <a:lstStyle>
              <a:lvl1pPr defTabSz="1155700">
                <a:lnSpc>
                  <a:spcPct val="80000"/>
                </a:lnSpc>
                <a:defRPr sz="3000" b="1">
                  <a:solidFill>
                    <a:srgbClr val="323C40"/>
                  </a:solidFill>
                  <a:latin typeface="Jost"/>
                  <a:ea typeface="Jost"/>
                  <a:cs typeface="Jost"/>
                  <a:sym typeface="Jost"/>
                </a:defRPr>
              </a:lvl1pPr>
            </a:lstStyle>
            <a:p>
              <a:pPr marL="0" marR="0" lvl="0" indent="0" algn="ctr" defTabSz="1155700" rtl="0" eaLnBrk="0" fontAlgn="base" latinLnBrk="0" hangingPunct="0">
                <a:lnSpc>
                  <a:spcPct val="80000"/>
                </a:lnSpc>
                <a:spcBef>
                  <a:spcPct val="0"/>
                </a:spcBef>
                <a:spcAft>
                  <a:spcPct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rPr>
                <a:t>策略验证</a:t>
              </a:r>
              <a:endParaRPr kumimoji="0" sz="1000" b="0" i="0" u="none" strike="noStrike" kern="1200" cap="none" spc="0" normalizeH="0" baseline="0" noProof="0" dirty="0">
                <a:ln>
                  <a:noFill/>
                </a:ln>
                <a:solidFill>
                  <a:prstClr val="white"/>
                </a:solidFill>
                <a:effectLst/>
                <a:uLnTx/>
                <a:uFillTx/>
                <a:latin typeface="HarmonyOS Sans SC Black" panose="00000A00000000000000" pitchFamily="2" charset="-122"/>
                <a:ea typeface="HarmonyOS Sans SC Black" panose="00000A00000000000000" pitchFamily="2" charset="-122"/>
                <a:sym typeface="Jost"/>
              </a:endParaRPr>
            </a:p>
          </p:txBody>
        </p:sp>
      </p:grpSp>
      <p:sp>
        <p:nvSpPr>
          <p:cNvPr id="114" name="Shape">
            <a:extLst>
              <a:ext uri="{FF2B5EF4-FFF2-40B4-BE49-F238E27FC236}">
                <a16:creationId xmlns:a16="http://schemas.microsoft.com/office/drawing/2014/main" id="{4482625C-D2DD-B311-75B4-C402B4CD89E3}"/>
              </a:ext>
            </a:extLst>
          </p:cNvPr>
          <p:cNvSpPr/>
          <p:nvPr/>
        </p:nvSpPr>
        <p:spPr>
          <a:xfrm>
            <a:off x="302853" y="4127373"/>
            <a:ext cx="1983394" cy="928541"/>
          </a:xfrm>
          <a:custGeom>
            <a:avLst/>
            <a:gdLst/>
            <a:ahLst/>
            <a:cxnLst>
              <a:cxn ang="0">
                <a:pos x="wd2" y="hd2"/>
              </a:cxn>
              <a:cxn ang="5400000">
                <a:pos x="wd2" y="hd2"/>
              </a:cxn>
              <a:cxn ang="10800000">
                <a:pos x="wd2" y="hd2"/>
              </a:cxn>
              <a:cxn ang="16200000">
                <a:pos x="wd2" y="hd2"/>
              </a:cxn>
            </a:cxnLst>
            <a:rect l="0" t="0" r="r" b="b"/>
            <a:pathLst>
              <a:path w="21600" h="21600" extrusionOk="0">
                <a:moveTo>
                  <a:pt x="877" y="0"/>
                </a:moveTo>
                <a:cubicBezTo>
                  <a:pt x="619" y="0"/>
                  <a:pt x="466" y="0"/>
                  <a:pt x="363" y="66"/>
                </a:cubicBezTo>
                <a:cubicBezTo>
                  <a:pt x="215" y="148"/>
                  <a:pt x="97" y="328"/>
                  <a:pt x="43" y="554"/>
                </a:cubicBezTo>
                <a:cubicBezTo>
                  <a:pt x="0" y="712"/>
                  <a:pt x="0" y="949"/>
                  <a:pt x="0" y="1342"/>
                </a:cubicBezTo>
                <a:lnTo>
                  <a:pt x="0" y="20261"/>
                </a:lnTo>
                <a:cubicBezTo>
                  <a:pt x="0" y="20654"/>
                  <a:pt x="0" y="20888"/>
                  <a:pt x="43" y="21046"/>
                </a:cubicBezTo>
                <a:cubicBezTo>
                  <a:pt x="97" y="21272"/>
                  <a:pt x="215" y="21452"/>
                  <a:pt x="363" y="21534"/>
                </a:cubicBezTo>
                <a:cubicBezTo>
                  <a:pt x="466" y="21600"/>
                  <a:pt x="619" y="21600"/>
                  <a:pt x="877" y="21600"/>
                </a:cubicBezTo>
                <a:lnTo>
                  <a:pt x="20723" y="21600"/>
                </a:lnTo>
                <a:cubicBezTo>
                  <a:pt x="20981" y="21600"/>
                  <a:pt x="21134" y="21600"/>
                  <a:pt x="21237" y="21534"/>
                </a:cubicBezTo>
                <a:cubicBezTo>
                  <a:pt x="21385" y="21452"/>
                  <a:pt x="21503" y="21272"/>
                  <a:pt x="21557" y="21046"/>
                </a:cubicBezTo>
                <a:cubicBezTo>
                  <a:pt x="21600" y="20888"/>
                  <a:pt x="21600" y="20654"/>
                  <a:pt x="21600" y="20261"/>
                </a:cubicBezTo>
                <a:lnTo>
                  <a:pt x="21600" y="1342"/>
                </a:lnTo>
                <a:cubicBezTo>
                  <a:pt x="21600" y="949"/>
                  <a:pt x="21600" y="712"/>
                  <a:pt x="21557" y="554"/>
                </a:cubicBezTo>
                <a:cubicBezTo>
                  <a:pt x="21503" y="328"/>
                  <a:pt x="21385" y="148"/>
                  <a:pt x="21237" y="66"/>
                </a:cubicBezTo>
                <a:cubicBezTo>
                  <a:pt x="21134" y="0"/>
                  <a:pt x="20981" y="0"/>
                  <a:pt x="20723" y="0"/>
                </a:cubicBezTo>
                <a:lnTo>
                  <a:pt x="877" y="0"/>
                </a:lnTo>
                <a:close/>
              </a:path>
            </a:pathLst>
          </a:custGeom>
          <a:solidFill>
            <a:schemeClr val="bg1"/>
          </a:solidFill>
          <a:ln w="12700" cap="flat">
            <a:solidFill>
              <a:srgbClr val="006499"/>
            </a:solidFill>
            <a:prstDash val="sys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Lorem Ipsum is simply dummy text of the printing and typesetting industry. Lorem Ipsum has been the industry's standard dummy text ever since the 1500s, when an unknown printer took a galley of type and scrambled it to make a type specimen book. It has s">
            <a:extLst>
              <a:ext uri="{FF2B5EF4-FFF2-40B4-BE49-F238E27FC236}">
                <a16:creationId xmlns:a16="http://schemas.microsoft.com/office/drawing/2014/main" id="{1E5983AE-08A9-57E8-F91A-CF7E80A87765}"/>
              </a:ext>
            </a:extLst>
          </p:cNvPr>
          <p:cNvSpPr txBox="1"/>
          <p:nvPr/>
        </p:nvSpPr>
        <p:spPr>
          <a:xfrm>
            <a:off x="302852" y="4130952"/>
            <a:ext cx="1983392" cy="2667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lgn="l">
              <a:defRPr sz="3600">
                <a:solidFill>
                  <a:schemeClr val="accent2"/>
                </a:solidFill>
                <a:latin typeface="Barlow SemiBold"/>
                <a:ea typeface="Barlow SemiBold"/>
                <a:cs typeface="Barlow SemiBold"/>
                <a:sym typeface="Barlow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文献梳理法</a:t>
            </a:r>
            <a:endParaRPr kumimoji="0" sz="140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p:txBody>
      </p:sp>
      <p:sp>
        <p:nvSpPr>
          <p:cNvPr id="118" name="Lorem Ipsum is simply dummy text of the printing and typesetting industry. Lorem Ipsum has been the industry's standard dummy text ever since the 1500s, when an unknown printer took a galley of type and scrambled it to make a type specimen book. It has s">
            <a:extLst>
              <a:ext uri="{FF2B5EF4-FFF2-40B4-BE49-F238E27FC236}">
                <a16:creationId xmlns:a16="http://schemas.microsoft.com/office/drawing/2014/main" id="{72C392C1-D56F-CF58-BC26-A5B84062DF1A}"/>
              </a:ext>
            </a:extLst>
          </p:cNvPr>
          <p:cNvSpPr txBox="1"/>
          <p:nvPr/>
        </p:nvSpPr>
        <p:spPr>
          <a:xfrm>
            <a:off x="302852" y="4468592"/>
            <a:ext cx="1983392" cy="5360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lgn="l">
              <a:defRPr sz="3600">
                <a:solidFill>
                  <a:schemeClr val="accent2"/>
                </a:solidFill>
                <a:latin typeface="Barlow SemiBold"/>
                <a:ea typeface="Barlow SemiBold"/>
                <a:cs typeface="Barlow SemiBold"/>
                <a:sym typeface="Barlow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供应链质量管理</a:t>
            </a:r>
            <a:endParaRPr kumimoji="0" lang="en-US"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服装逆向物流</a:t>
            </a:r>
            <a:endParaRPr lang="en-US" altLang="zh-CN" sz="1050" dirty="0">
              <a:solidFill>
                <a:prstClr val="black"/>
              </a:solidFill>
              <a:latin typeface="MiSans Heavy" panose="00000A00000000000000" pitchFamily="2" charset="-122"/>
              <a:ea typeface="MiSans Heavy" panose="00000A00000000000000" pitchFamily="2"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小单快反”模式下服装退货管控</a:t>
            </a:r>
            <a:endParaRPr kumimoji="0"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p:txBody>
      </p:sp>
      <p:sp>
        <p:nvSpPr>
          <p:cNvPr id="122" name="Shape">
            <a:extLst>
              <a:ext uri="{FF2B5EF4-FFF2-40B4-BE49-F238E27FC236}">
                <a16:creationId xmlns:a16="http://schemas.microsoft.com/office/drawing/2014/main" id="{A7107977-2688-378F-6914-ED429DC07D94}"/>
              </a:ext>
            </a:extLst>
          </p:cNvPr>
          <p:cNvSpPr/>
          <p:nvPr/>
        </p:nvSpPr>
        <p:spPr>
          <a:xfrm>
            <a:off x="2392881" y="4129340"/>
            <a:ext cx="1983394" cy="928541"/>
          </a:xfrm>
          <a:custGeom>
            <a:avLst/>
            <a:gdLst/>
            <a:ahLst/>
            <a:cxnLst>
              <a:cxn ang="0">
                <a:pos x="wd2" y="hd2"/>
              </a:cxn>
              <a:cxn ang="5400000">
                <a:pos x="wd2" y="hd2"/>
              </a:cxn>
              <a:cxn ang="10800000">
                <a:pos x="wd2" y="hd2"/>
              </a:cxn>
              <a:cxn ang="16200000">
                <a:pos x="wd2" y="hd2"/>
              </a:cxn>
            </a:cxnLst>
            <a:rect l="0" t="0" r="r" b="b"/>
            <a:pathLst>
              <a:path w="21600" h="21600" extrusionOk="0">
                <a:moveTo>
                  <a:pt x="877" y="0"/>
                </a:moveTo>
                <a:cubicBezTo>
                  <a:pt x="619" y="0"/>
                  <a:pt x="466" y="0"/>
                  <a:pt x="363" y="66"/>
                </a:cubicBezTo>
                <a:cubicBezTo>
                  <a:pt x="215" y="148"/>
                  <a:pt x="97" y="328"/>
                  <a:pt x="43" y="554"/>
                </a:cubicBezTo>
                <a:cubicBezTo>
                  <a:pt x="0" y="712"/>
                  <a:pt x="0" y="949"/>
                  <a:pt x="0" y="1342"/>
                </a:cubicBezTo>
                <a:lnTo>
                  <a:pt x="0" y="20261"/>
                </a:lnTo>
                <a:cubicBezTo>
                  <a:pt x="0" y="20654"/>
                  <a:pt x="0" y="20888"/>
                  <a:pt x="43" y="21046"/>
                </a:cubicBezTo>
                <a:cubicBezTo>
                  <a:pt x="97" y="21272"/>
                  <a:pt x="215" y="21452"/>
                  <a:pt x="363" y="21534"/>
                </a:cubicBezTo>
                <a:cubicBezTo>
                  <a:pt x="466" y="21600"/>
                  <a:pt x="619" y="21600"/>
                  <a:pt x="877" y="21600"/>
                </a:cubicBezTo>
                <a:lnTo>
                  <a:pt x="20723" y="21600"/>
                </a:lnTo>
                <a:cubicBezTo>
                  <a:pt x="20981" y="21600"/>
                  <a:pt x="21134" y="21600"/>
                  <a:pt x="21237" y="21534"/>
                </a:cubicBezTo>
                <a:cubicBezTo>
                  <a:pt x="21385" y="21452"/>
                  <a:pt x="21503" y="21272"/>
                  <a:pt x="21557" y="21046"/>
                </a:cubicBezTo>
                <a:cubicBezTo>
                  <a:pt x="21600" y="20888"/>
                  <a:pt x="21600" y="20654"/>
                  <a:pt x="21600" y="20261"/>
                </a:cubicBezTo>
                <a:lnTo>
                  <a:pt x="21600" y="1342"/>
                </a:lnTo>
                <a:cubicBezTo>
                  <a:pt x="21600" y="949"/>
                  <a:pt x="21600" y="712"/>
                  <a:pt x="21557" y="554"/>
                </a:cubicBezTo>
                <a:cubicBezTo>
                  <a:pt x="21503" y="328"/>
                  <a:pt x="21385" y="148"/>
                  <a:pt x="21237" y="66"/>
                </a:cubicBezTo>
                <a:cubicBezTo>
                  <a:pt x="21134" y="0"/>
                  <a:pt x="20981" y="0"/>
                  <a:pt x="20723" y="0"/>
                </a:cubicBezTo>
                <a:lnTo>
                  <a:pt x="877" y="0"/>
                </a:lnTo>
                <a:close/>
              </a:path>
            </a:pathLst>
          </a:custGeom>
          <a:solidFill>
            <a:schemeClr val="bg1"/>
          </a:solidFill>
          <a:ln w="12700" cap="flat">
            <a:solidFill>
              <a:srgbClr val="006499"/>
            </a:solidFill>
            <a:prstDash val="sys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Lorem Ipsum is simply dummy text of the printing and typesetting industry. Lorem Ipsum has been the industry's standard dummy text ever since the 1500s, when an unknown printer took a galley of type and scrambled it to make a type specimen book. It has s">
            <a:extLst>
              <a:ext uri="{FF2B5EF4-FFF2-40B4-BE49-F238E27FC236}">
                <a16:creationId xmlns:a16="http://schemas.microsoft.com/office/drawing/2014/main" id="{753611CC-676F-F021-EEAE-6C12E004A630}"/>
              </a:ext>
            </a:extLst>
          </p:cNvPr>
          <p:cNvSpPr txBox="1"/>
          <p:nvPr/>
        </p:nvSpPr>
        <p:spPr>
          <a:xfrm>
            <a:off x="2392880" y="4132919"/>
            <a:ext cx="1983392" cy="2667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lgn="l">
              <a:defRPr sz="3600">
                <a:solidFill>
                  <a:schemeClr val="accent2"/>
                </a:solidFill>
                <a:latin typeface="Barlow SemiBold"/>
                <a:ea typeface="Barlow SemiBold"/>
                <a:cs typeface="Barlow SemiBold"/>
                <a:sym typeface="Barlow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案例分析法</a:t>
            </a:r>
            <a:endParaRPr kumimoji="0" sz="140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p:txBody>
      </p:sp>
      <p:sp>
        <p:nvSpPr>
          <p:cNvPr id="124" name="Lorem Ipsum is simply dummy text of the printing and typesetting industry. Lorem Ipsum has been the industry's standard dummy text ever since the 1500s, when an unknown printer took a galley of type and scrambled it to make a type specimen book. It has s">
            <a:extLst>
              <a:ext uri="{FF2B5EF4-FFF2-40B4-BE49-F238E27FC236}">
                <a16:creationId xmlns:a16="http://schemas.microsoft.com/office/drawing/2014/main" id="{CFE86CC4-63DB-8D1E-BAA7-CD4977409C1B}"/>
              </a:ext>
            </a:extLst>
          </p:cNvPr>
          <p:cNvSpPr txBox="1"/>
          <p:nvPr/>
        </p:nvSpPr>
        <p:spPr>
          <a:xfrm>
            <a:off x="2392880" y="4470559"/>
            <a:ext cx="1983392" cy="5360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lgn="l">
              <a:defRPr sz="3600">
                <a:solidFill>
                  <a:schemeClr val="accent2"/>
                </a:solidFill>
                <a:latin typeface="Barlow SemiBold"/>
                <a:ea typeface="Barlow SemiBold"/>
                <a:cs typeface="Barlow SemiBold"/>
                <a:sym typeface="Barlow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核心案例调研</a:t>
            </a:r>
            <a:endParaRPr kumimoji="0" lang="en-US"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真实数据调取</a:t>
            </a:r>
            <a:endParaRPr kumimoji="0" lang="en-US"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050" dirty="0">
                <a:solidFill>
                  <a:prstClr val="black"/>
                </a:solidFill>
                <a:latin typeface="MiSans Heavy" panose="00000A00000000000000" pitchFamily="2" charset="-122"/>
                <a:ea typeface="MiSans Heavy" panose="00000A00000000000000" pitchFamily="2" charset="-122"/>
              </a:rPr>
              <a:t>构建假设模型</a:t>
            </a:r>
            <a:endParaRPr kumimoji="0" lang="en-US"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p:txBody>
      </p:sp>
      <p:sp>
        <p:nvSpPr>
          <p:cNvPr id="125" name="Shape">
            <a:extLst>
              <a:ext uri="{FF2B5EF4-FFF2-40B4-BE49-F238E27FC236}">
                <a16:creationId xmlns:a16="http://schemas.microsoft.com/office/drawing/2014/main" id="{7AE11FF3-A2E6-B354-0A65-C09DAF7CF75F}"/>
              </a:ext>
            </a:extLst>
          </p:cNvPr>
          <p:cNvSpPr/>
          <p:nvPr/>
        </p:nvSpPr>
        <p:spPr>
          <a:xfrm>
            <a:off x="4478906" y="4134191"/>
            <a:ext cx="1983394" cy="928541"/>
          </a:xfrm>
          <a:custGeom>
            <a:avLst/>
            <a:gdLst/>
            <a:ahLst/>
            <a:cxnLst>
              <a:cxn ang="0">
                <a:pos x="wd2" y="hd2"/>
              </a:cxn>
              <a:cxn ang="5400000">
                <a:pos x="wd2" y="hd2"/>
              </a:cxn>
              <a:cxn ang="10800000">
                <a:pos x="wd2" y="hd2"/>
              </a:cxn>
              <a:cxn ang="16200000">
                <a:pos x="wd2" y="hd2"/>
              </a:cxn>
            </a:cxnLst>
            <a:rect l="0" t="0" r="r" b="b"/>
            <a:pathLst>
              <a:path w="21600" h="21600" extrusionOk="0">
                <a:moveTo>
                  <a:pt x="877" y="0"/>
                </a:moveTo>
                <a:cubicBezTo>
                  <a:pt x="619" y="0"/>
                  <a:pt x="466" y="0"/>
                  <a:pt x="363" y="66"/>
                </a:cubicBezTo>
                <a:cubicBezTo>
                  <a:pt x="215" y="148"/>
                  <a:pt x="97" y="328"/>
                  <a:pt x="43" y="554"/>
                </a:cubicBezTo>
                <a:cubicBezTo>
                  <a:pt x="0" y="712"/>
                  <a:pt x="0" y="949"/>
                  <a:pt x="0" y="1342"/>
                </a:cubicBezTo>
                <a:lnTo>
                  <a:pt x="0" y="20261"/>
                </a:lnTo>
                <a:cubicBezTo>
                  <a:pt x="0" y="20654"/>
                  <a:pt x="0" y="20888"/>
                  <a:pt x="43" y="21046"/>
                </a:cubicBezTo>
                <a:cubicBezTo>
                  <a:pt x="97" y="21272"/>
                  <a:pt x="215" y="21452"/>
                  <a:pt x="363" y="21534"/>
                </a:cubicBezTo>
                <a:cubicBezTo>
                  <a:pt x="466" y="21600"/>
                  <a:pt x="619" y="21600"/>
                  <a:pt x="877" y="21600"/>
                </a:cubicBezTo>
                <a:lnTo>
                  <a:pt x="20723" y="21600"/>
                </a:lnTo>
                <a:cubicBezTo>
                  <a:pt x="20981" y="21600"/>
                  <a:pt x="21134" y="21600"/>
                  <a:pt x="21237" y="21534"/>
                </a:cubicBezTo>
                <a:cubicBezTo>
                  <a:pt x="21385" y="21452"/>
                  <a:pt x="21503" y="21272"/>
                  <a:pt x="21557" y="21046"/>
                </a:cubicBezTo>
                <a:cubicBezTo>
                  <a:pt x="21600" y="20888"/>
                  <a:pt x="21600" y="20654"/>
                  <a:pt x="21600" y="20261"/>
                </a:cubicBezTo>
                <a:lnTo>
                  <a:pt x="21600" y="1342"/>
                </a:lnTo>
                <a:cubicBezTo>
                  <a:pt x="21600" y="949"/>
                  <a:pt x="21600" y="712"/>
                  <a:pt x="21557" y="554"/>
                </a:cubicBezTo>
                <a:cubicBezTo>
                  <a:pt x="21503" y="328"/>
                  <a:pt x="21385" y="148"/>
                  <a:pt x="21237" y="66"/>
                </a:cubicBezTo>
                <a:cubicBezTo>
                  <a:pt x="21134" y="0"/>
                  <a:pt x="20981" y="0"/>
                  <a:pt x="20723" y="0"/>
                </a:cubicBezTo>
                <a:lnTo>
                  <a:pt x="877" y="0"/>
                </a:lnTo>
                <a:close/>
              </a:path>
            </a:pathLst>
          </a:custGeom>
          <a:solidFill>
            <a:schemeClr val="bg1"/>
          </a:solidFill>
          <a:ln w="12700" cap="flat">
            <a:solidFill>
              <a:srgbClr val="006499"/>
            </a:solidFill>
            <a:prstDash val="sys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Lorem Ipsum is simply dummy text of the printing and typesetting industry. Lorem Ipsum has been the industry's standard dummy text ever since the 1500s, when an unknown printer took a galley of type and scrambled it to make a type specimen book. It has s">
            <a:extLst>
              <a:ext uri="{FF2B5EF4-FFF2-40B4-BE49-F238E27FC236}">
                <a16:creationId xmlns:a16="http://schemas.microsoft.com/office/drawing/2014/main" id="{684F3842-431D-7F28-0698-3B7699DAFAEE}"/>
              </a:ext>
            </a:extLst>
          </p:cNvPr>
          <p:cNvSpPr txBox="1"/>
          <p:nvPr/>
        </p:nvSpPr>
        <p:spPr>
          <a:xfrm>
            <a:off x="4478905" y="4134191"/>
            <a:ext cx="1983392" cy="2667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lgn="l">
              <a:defRPr sz="3600">
                <a:solidFill>
                  <a:schemeClr val="accent2"/>
                </a:solidFill>
                <a:latin typeface="Barlow SemiBold"/>
                <a:ea typeface="Barlow SemiBold"/>
                <a:cs typeface="Barlow SemiBold"/>
                <a:sym typeface="Barlow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数据分析法</a:t>
            </a:r>
            <a:endParaRPr kumimoji="0" sz="140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p:txBody>
      </p:sp>
      <p:sp>
        <p:nvSpPr>
          <p:cNvPr id="127" name="Lorem Ipsum is simply dummy text of the printing and typesetting industry. Lorem Ipsum has been the industry's standard dummy text ever since the 1500s, when an unknown printer took a galley of type and scrambled it to make a type specimen book. It has s">
            <a:extLst>
              <a:ext uri="{FF2B5EF4-FFF2-40B4-BE49-F238E27FC236}">
                <a16:creationId xmlns:a16="http://schemas.microsoft.com/office/drawing/2014/main" id="{9E8AABD7-BE7E-8692-1695-4164BBB200EE}"/>
              </a:ext>
            </a:extLst>
          </p:cNvPr>
          <p:cNvSpPr txBox="1"/>
          <p:nvPr/>
        </p:nvSpPr>
        <p:spPr>
          <a:xfrm>
            <a:off x="4478905" y="4377896"/>
            <a:ext cx="1983392" cy="6976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lgn="l">
              <a:defRPr sz="3600">
                <a:solidFill>
                  <a:schemeClr val="accent2"/>
                </a:solidFill>
                <a:latin typeface="Barlow SemiBold"/>
                <a:ea typeface="Barlow SemiBold"/>
                <a:cs typeface="Barlow SemiBold"/>
                <a:sym typeface="Barlow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帕累托分析</a:t>
            </a:r>
            <a:endParaRPr kumimoji="0" lang="en-US"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相关性分析</a:t>
            </a:r>
            <a:endParaRPr kumimoji="0" lang="en-US"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 altLang="zh-CN" sz="1050" dirty="0">
                <a:solidFill>
                  <a:prstClr val="black"/>
                </a:solidFill>
                <a:latin typeface="MiSans Heavy" panose="00000A00000000000000" pitchFamily="2" charset="-122"/>
                <a:ea typeface="MiSans Heavy" panose="00000A00000000000000" pitchFamily="2" charset="-122"/>
              </a:rPr>
              <a:t>T</a:t>
            </a:r>
            <a:r>
              <a:rPr lang="zh-CN" altLang="en-US" sz="1050" dirty="0">
                <a:solidFill>
                  <a:prstClr val="black"/>
                </a:solidFill>
                <a:latin typeface="MiSans Heavy" panose="00000A00000000000000" pitchFamily="2" charset="-122"/>
                <a:ea typeface="MiSans Heavy" panose="00000A00000000000000" pitchFamily="2" charset="-122"/>
              </a:rPr>
              <a:t>检验分析</a:t>
            </a:r>
            <a:endParaRPr lang="en-US" altLang="zh-CN" sz="1050" dirty="0">
              <a:solidFill>
                <a:prstClr val="black"/>
              </a:solidFill>
              <a:latin typeface="MiSans Heavy" panose="00000A00000000000000" pitchFamily="2" charset="-122"/>
              <a:ea typeface="MiSans Heavy" panose="00000A00000000000000" pitchFamily="2"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质量总成本演算模型</a:t>
            </a:r>
            <a:endParaRPr kumimoji="0" lang="en-US"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p:txBody>
      </p:sp>
      <p:sp>
        <p:nvSpPr>
          <p:cNvPr id="128" name="Shape">
            <a:extLst>
              <a:ext uri="{FF2B5EF4-FFF2-40B4-BE49-F238E27FC236}">
                <a16:creationId xmlns:a16="http://schemas.microsoft.com/office/drawing/2014/main" id="{95406CFC-F8C2-F8FC-07CA-0F39C1B6C8C4}"/>
              </a:ext>
            </a:extLst>
          </p:cNvPr>
          <p:cNvSpPr/>
          <p:nvPr/>
        </p:nvSpPr>
        <p:spPr>
          <a:xfrm>
            <a:off x="6564928" y="4127373"/>
            <a:ext cx="1983394" cy="928541"/>
          </a:xfrm>
          <a:custGeom>
            <a:avLst/>
            <a:gdLst/>
            <a:ahLst/>
            <a:cxnLst>
              <a:cxn ang="0">
                <a:pos x="wd2" y="hd2"/>
              </a:cxn>
              <a:cxn ang="5400000">
                <a:pos x="wd2" y="hd2"/>
              </a:cxn>
              <a:cxn ang="10800000">
                <a:pos x="wd2" y="hd2"/>
              </a:cxn>
              <a:cxn ang="16200000">
                <a:pos x="wd2" y="hd2"/>
              </a:cxn>
            </a:cxnLst>
            <a:rect l="0" t="0" r="r" b="b"/>
            <a:pathLst>
              <a:path w="21600" h="21600" extrusionOk="0">
                <a:moveTo>
                  <a:pt x="877" y="0"/>
                </a:moveTo>
                <a:cubicBezTo>
                  <a:pt x="619" y="0"/>
                  <a:pt x="466" y="0"/>
                  <a:pt x="363" y="66"/>
                </a:cubicBezTo>
                <a:cubicBezTo>
                  <a:pt x="215" y="148"/>
                  <a:pt x="97" y="328"/>
                  <a:pt x="43" y="554"/>
                </a:cubicBezTo>
                <a:cubicBezTo>
                  <a:pt x="0" y="712"/>
                  <a:pt x="0" y="949"/>
                  <a:pt x="0" y="1342"/>
                </a:cubicBezTo>
                <a:lnTo>
                  <a:pt x="0" y="20261"/>
                </a:lnTo>
                <a:cubicBezTo>
                  <a:pt x="0" y="20654"/>
                  <a:pt x="0" y="20888"/>
                  <a:pt x="43" y="21046"/>
                </a:cubicBezTo>
                <a:cubicBezTo>
                  <a:pt x="97" y="21272"/>
                  <a:pt x="215" y="21452"/>
                  <a:pt x="363" y="21534"/>
                </a:cubicBezTo>
                <a:cubicBezTo>
                  <a:pt x="466" y="21600"/>
                  <a:pt x="619" y="21600"/>
                  <a:pt x="877" y="21600"/>
                </a:cubicBezTo>
                <a:lnTo>
                  <a:pt x="20723" y="21600"/>
                </a:lnTo>
                <a:cubicBezTo>
                  <a:pt x="20981" y="21600"/>
                  <a:pt x="21134" y="21600"/>
                  <a:pt x="21237" y="21534"/>
                </a:cubicBezTo>
                <a:cubicBezTo>
                  <a:pt x="21385" y="21452"/>
                  <a:pt x="21503" y="21272"/>
                  <a:pt x="21557" y="21046"/>
                </a:cubicBezTo>
                <a:cubicBezTo>
                  <a:pt x="21600" y="20888"/>
                  <a:pt x="21600" y="20654"/>
                  <a:pt x="21600" y="20261"/>
                </a:cubicBezTo>
                <a:lnTo>
                  <a:pt x="21600" y="1342"/>
                </a:lnTo>
                <a:cubicBezTo>
                  <a:pt x="21600" y="949"/>
                  <a:pt x="21600" y="712"/>
                  <a:pt x="21557" y="554"/>
                </a:cubicBezTo>
                <a:cubicBezTo>
                  <a:pt x="21503" y="328"/>
                  <a:pt x="21385" y="148"/>
                  <a:pt x="21237" y="66"/>
                </a:cubicBezTo>
                <a:cubicBezTo>
                  <a:pt x="21134" y="0"/>
                  <a:pt x="20981" y="0"/>
                  <a:pt x="20723" y="0"/>
                </a:cubicBezTo>
                <a:lnTo>
                  <a:pt x="877" y="0"/>
                </a:lnTo>
                <a:close/>
              </a:path>
            </a:pathLst>
          </a:custGeom>
          <a:solidFill>
            <a:schemeClr val="bg1"/>
          </a:solidFill>
          <a:ln w="12700" cap="flat">
            <a:solidFill>
              <a:srgbClr val="006499"/>
            </a:solidFill>
            <a:prstDash val="sys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Lorem Ipsum is simply dummy text of the printing and typesetting industry. Lorem Ipsum has been the industry's standard dummy text ever since the 1500s, when an unknown printer took a galley of type and scrambled it to make a type specimen book. It has s">
            <a:extLst>
              <a:ext uri="{FF2B5EF4-FFF2-40B4-BE49-F238E27FC236}">
                <a16:creationId xmlns:a16="http://schemas.microsoft.com/office/drawing/2014/main" id="{107A2308-F096-C78D-0890-E3EEF953AF14}"/>
              </a:ext>
            </a:extLst>
          </p:cNvPr>
          <p:cNvSpPr txBox="1"/>
          <p:nvPr/>
        </p:nvSpPr>
        <p:spPr>
          <a:xfrm>
            <a:off x="6564927" y="4127373"/>
            <a:ext cx="1983392" cy="2667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lgn="l">
              <a:defRPr sz="3600">
                <a:solidFill>
                  <a:schemeClr val="accent2"/>
                </a:solidFill>
                <a:latin typeface="Barlow SemiBold"/>
                <a:ea typeface="Barlow SemiBold"/>
                <a:cs typeface="Barlow SemiBold"/>
                <a:sym typeface="Barlow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数据实证结合理论分析</a:t>
            </a:r>
            <a:endParaRPr kumimoji="0" sz="140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p:txBody>
      </p:sp>
      <p:sp>
        <p:nvSpPr>
          <p:cNvPr id="130" name="Lorem Ipsum is simply dummy text of the printing and typesetting industry. Lorem Ipsum has been the industry's standard dummy text ever since the 1500s, when an unknown printer took a galley of type and scrambled it to make a type specimen book. It has s">
            <a:extLst>
              <a:ext uri="{FF2B5EF4-FFF2-40B4-BE49-F238E27FC236}">
                <a16:creationId xmlns:a16="http://schemas.microsoft.com/office/drawing/2014/main" id="{04AC2085-C0D0-99F1-333E-797580605BBB}"/>
              </a:ext>
            </a:extLst>
          </p:cNvPr>
          <p:cNvSpPr txBox="1"/>
          <p:nvPr/>
        </p:nvSpPr>
        <p:spPr>
          <a:xfrm>
            <a:off x="6564927" y="4358287"/>
            <a:ext cx="1983392" cy="6976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lgn="l">
              <a:defRPr sz="3600">
                <a:solidFill>
                  <a:schemeClr val="accent2"/>
                </a:solidFill>
                <a:latin typeface="Barlow SemiBold"/>
                <a:ea typeface="Barlow SemiBold"/>
                <a:cs typeface="Barlow SemiBold"/>
                <a:sym typeface="Barlow SemiBold"/>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PAF</a:t>
            </a: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质量成本模型</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DMAIC</a:t>
            </a: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系统模型</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ECRS</a:t>
            </a:r>
            <a:r>
              <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rPr>
              <a:t>原则</a:t>
            </a:r>
            <a:endParaRPr kumimoji="0" lang="en-US" altLang="zh-CN"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050" dirty="0">
                <a:solidFill>
                  <a:prstClr val="black"/>
                </a:solidFill>
                <a:latin typeface="MiSans Heavy" panose="00000A00000000000000" pitchFamily="2" charset="-122"/>
                <a:ea typeface="MiSans Heavy" panose="00000A00000000000000" pitchFamily="2" charset="-122"/>
              </a:rPr>
              <a:t>对策实施效果追踪</a:t>
            </a:r>
            <a:endParaRPr kumimoji="0" lang="zh-CN" altLang="en-US" sz="1050" b="0" i="0" u="none" strike="noStrike" kern="1200" cap="none" spc="0" normalizeH="0" baseline="0" noProof="0" dirty="0">
              <a:ln>
                <a:noFill/>
              </a:ln>
              <a:solidFill>
                <a:prstClr val="black"/>
              </a:solidFill>
              <a:effectLst/>
              <a:uLnTx/>
              <a:uFillTx/>
              <a:latin typeface="MiSans Heavy" panose="00000A00000000000000" pitchFamily="2" charset="-122"/>
              <a:ea typeface="MiSans Heavy" panose="00000A00000000000000" pitchFamily="2" charset="-122"/>
              <a:sym typeface="Barlow SemiBold"/>
            </a:endParaRPr>
          </a:p>
        </p:txBody>
      </p:sp>
    </p:spTree>
    <p:extLst>
      <p:ext uri="{BB962C8B-B14F-4D97-AF65-F5344CB8AC3E}">
        <p14:creationId xmlns:p14="http://schemas.microsoft.com/office/powerpoint/2010/main" val="245846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E916B-62E8-FD2D-899F-E32E6CBDB0AA}"/>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C6B873AC-FE2F-A835-03C4-001EE82B09EB}"/>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a:extLst>
              <a:ext uri="{FF2B5EF4-FFF2-40B4-BE49-F238E27FC236}">
                <a16:creationId xmlns:a16="http://schemas.microsoft.com/office/drawing/2014/main" id="{F6BA44BA-08E3-EB81-AAA8-0102E7A02ACB}"/>
              </a:ext>
            </a:extLst>
          </p:cNvPr>
          <p:cNvGrpSpPr/>
          <p:nvPr/>
        </p:nvGrpSpPr>
        <p:grpSpPr>
          <a:xfrm>
            <a:off x="419563" y="704676"/>
            <a:ext cx="8267667" cy="1178725"/>
            <a:chOff x="552805" y="994338"/>
            <a:chExt cx="8267667" cy="1178725"/>
          </a:xfrm>
        </p:grpSpPr>
        <p:sp>
          <p:nvSpPr>
            <p:cNvPr id="29" name="TextBox 30">
              <a:extLst>
                <a:ext uri="{FF2B5EF4-FFF2-40B4-BE49-F238E27FC236}">
                  <a16:creationId xmlns:a16="http://schemas.microsoft.com/office/drawing/2014/main" id="{858E9E75-F2B7-AB86-E13C-8557124DE2A7}"/>
                </a:ext>
              </a:extLst>
            </p:cNvPr>
            <p:cNvSpPr txBox="1"/>
            <p:nvPr/>
          </p:nvSpPr>
          <p:spPr>
            <a:xfrm>
              <a:off x="552805" y="994338"/>
              <a:ext cx="3057247"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供应链视角的退货成因边界界定</a:t>
              </a:r>
            </a:p>
          </p:txBody>
        </p:sp>
        <p:sp>
          <p:nvSpPr>
            <p:cNvPr id="30" name="TextBox 29">
              <a:extLst>
                <a:ext uri="{FF2B5EF4-FFF2-40B4-BE49-F238E27FC236}">
                  <a16:creationId xmlns:a16="http://schemas.microsoft.com/office/drawing/2014/main" id="{6EEDC486-DB7A-6F8D-6314-FB6BACE6E419}"/>
                </a:ext>
              </a:extLst>
            </p:cNvPr>
            <p:cNvSpPr txBox="1"/>
            <p:nvPr/>
          </p:nvSpPr>
          <p:spPr>
            <a:xfrm>
              <a:off x="552805" y="1282370"/>
              <a:ext cx="8267667" cy="890693"/>
            </a:xfrm>
            <a:prstGeom prst="rect">
              <a:avLst/>
            </a:prstGeom>
            <a:noFill/>
          </p:spPr>
          <p:txBody>
            <a:bodyPr wrap="square" rtlCol="0">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收集</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公司近两年的直播场次订单数据、退货质检报告及售后赔付记录。利用</a:t>
              </a:r>
              <a:r>
                <a:rPr lang="en" altLang="zh-CN" sz="1200" dirty="0">
                  <a:latin typeface="微软雅黑" panose="020B0503020204020204" pitchFamily="34" charset="-122"/>
                  <a:ea typeface="微软雅黑" panose="020B0503020204020204" pitchFamily="34" charset="-122"/>
                </a:rPr>
                <a:t>SPSS</a:t>
              </a:r>
              <a:r>
                <a:rPr lang="zh-CN" altLang="en-US" sz="1200" dirty="0">
                  <a:latin typeface="微软雅黑" panose="020B0503020204020204" pitchFamily="34" charset="-122"/>
                  <a:ea typeface="微软雅黑" panose="020B0503020204020204" pitchFamily="34" charset="-122"/>
                </a:rPr>
                <a:t>软件进行统计分析，通过频数分析与帕累托分析，量化版型偏差、面料材质、做工问题等供应链质量因子对总退货率的贡献权重，通过访谈调研和数据实证找到引发非必要退货的核心关键节点，并</a:t>
              </a:r>
              <a:r>
                <a:rPr lang="zh-CN" altLang="en-US" sz="1200" dirty="0">
                  <a:solidFill>
                    <a:srgbClr val="C00000"/>
                  </a:solidFill>
                  <a:latin typeface="微软雅黑" panose="020B0503020204020204" pitchFamily="34" charset="-122"/>
                  <a:ea typeface="微软雅黑" panose="020B0503020204020204" pitchFamily="34" charset="-122"/>
                </a:rPr>
                <a:t>将“恶意退货”与“质量问题退货”进行有效剥离</a:t>
              </a:r>
              <a:r>
                <a:rPr lang="zh-CN" altLang="en-US" sz="1200" dirty="0">
                  <a:latin typeface="微软雅黑" panose="020B0503020204020204" pitchFamily="34" charset="-122"/>
                  <a:ea typeface="微软雅黑" panose="020B0503020204020204" pitchFamily="34" charset="-122"/>
                </a:rPr>
                <a:t>。</a:t>
              </a:r>
            </a:p>
          </p:txBody>
        </p:sp>
      </p:grpSp>
      <p:grpSp>
        <p:nvGrpSpPr>
          <p:cNvPr id="50" name="组合 49">
            <a:extLst>
              <a:ext uri="{FF2B5EF4-FFF2-40B4-BE49-F238E27FC236}">
                <a16:creationId xmlns:a16="http://schemas.microsoft.com/office/drawing/2014/main" id="{926012AA-EEF7-EF72-3EC4-24E10AE8914D}"/>
              </a:ext>
            </a:extLst>
          </p:cNvPr>
          <p:cNvGrpSpPr/>
          <p:nvPr/>
        </p:nvGrpSpPr>
        <p:grpSpPr>
          <a:xfrm>
            <a:off x="2959777" y="1965954"/>
            <a:ext cx="5950458" cy="3026023"/>
            <a:chOff x="539552" y="1965954"/>
            <a:chExt cx="5950458" cy="3026023"/>
          </a:xfrm>
        </p:grpSpPr>
        <p:pic>
          <p:nvPicPr>
            <p:cNvPr id="2" name="图片 1">
              <a:extLst>
                <a:ext uri="{FF2B5EF4-FFF2-40B4-BE49-F238E27FC236}">
                  <a16:creationId xmlns:a16="http://schemas.microsoft.com/office/drawing/2014/main" id="{74E57A3D-2EEA-75E3-656F-304426E41FC0}"/>
                </a:ext>
              </a:extLst>
            </p:cNvPr>
            <p:cNvPicPr>
              <a:picLocks noChangeAspect="1"/>
            </p:cNvPicPr>
            <p:nvPr/>
          </p:nvPicPr>
          <p:blipFill>
            <a:blip r:embed="rId3" cstate="print">
              <a:extLst>
                <a:ext uri="{28A0092B-C50C-407E-A947-70E740481C1C}">
                  <a14:useLocalDpi xmlns:a14="http://schemas.microsoft.com/office/drawing/2010/main" val="0"/>
                </a:ext>
              </a:extLst>
            </a:blip>
            <a:srcRect t="13735"/>
            <a:stretch/>
          </p:blipFill>
          <p:spPr>
            <a:xfrm>
              <a:off x="617090" y="2283511"/>
              <a:ext cx="5827118" cy="2708466"/>
            </a:xfrm>
            <a:prstGeom prst="rect">
              <a:avLst/>
            </a:prstGeom>
          </p:spPr>
        </p:pic>
        <p:grpSp>
          <p:nvGrpSpPr>
            <p:cNvPr id="49" name="组合 48">
              <a:extLst>
                <a:ext uri="{FF2B5EF4-FFF2-40B4-BE49-F238E27FC236}">
                  <a16:creationId xmlns:a16="http://schemas.microsoft.com/office/drawing/2014/main" id="{D13EC965-DC12-57AA-4ECC-EEF80B95C290}"/>
                </a:ext>
              </a:extLst>
            </p:cNvPr>
            <p:cNvGrpSpPr/>
            <p:nvPr/>
          </p:nvGrpSpPr>
          <p:grpSpPr>
            <a:xfrm>
              <a:off x="539552" y="1965954"/>
              <a:ext cx="5950458" cy="2880213"/>
              <a:chOff x="539552" y="1965954"/>
              <a:chExt cx="5950458" cy="2880213"/>
            </a:xfrm>
          </p:grpSpPr>
          <p:sp>
            <p:nvSpPr>
              <p:cNvPr id="3" name="文本框 2">
                <a:extLst>
                  <a:ext uri="{FF2B5EF4-FFF2-40B4-BE49-F238E27FC236}">
                    <a16:creationId xmlns:a16="http://schemas.microsoft.com/office/drawing/2014/main" id="{1037815C-9F3F-E5A1-D324-E2DDBF5DAA74}"/>
                  </a:ext>
                </a:extLst>
              </p:cNvPr>
              <p:cNvSpPr txBox="1"/>
              <p:nvPr/>
            </p:nvSpPr>
            <p:spPr>
              <a:xfrm>
                <a:off x="539552" y="1965954"/>
                <a:ext cx="5950458" cy="307777"/>
              </a:xfrm>
              <a:prstGeom prst="rect">
                <a:avLst/>
              </a:prstGeom>
              <a:solidFill>
                <a:schemeClr val="bg1"/>
              </a:solidFill>
            </p:spPr>
            <p:txBody>
              <a:bodyPr wrap="square" rtlCol="0">
                <a:spAutoFit/>
              </a:bodyPr>
              <a:lstStyle/>
              <a:p>
                <a:pPr algn="ctr"/>
                <a:r>
                  <a:rPr lang="zh-CN" altLang="zh-CN" sz="1400" kern="100" dirty="0">
                    <a:solidFill>
                      <a:srgbClr val="006499"/>
                    </a:solidFill>
                    <a:effectLst/>
                    <a:latin typeface="+mj-ea"/>
                    <a:ea typeface="+mj-ea"/>
                    <a:cs typeface="Times New Roman" panose="02020603050405020304" pitchFamily="18" charset="0"/>
                  </a:rPr>
                  <a:t>收集</a:t>
                </a:r>
                <a:r>
                  <a:rPr lang="en-US" altLang="zh-CN" sz="1400" kern="100" dirty="0">
                    <a:solidFill>
                      <a:srgbClr val="006499"/>
                    </a:solidFill>
                    <a:latin typeface="+mj-ea"/>
                    <a:ea typeface="+mj-ea"/>
                    <a:cs typeface="Times New Roman" panose="02020603050405020304" pitchFamily="18" charset="0"/>
                  </a:rPr>
                  <a:t>LS</a:t>
                </a:r>
                <a:r>
                  <a:rPr lang="zh-CN" altLang="zh-CN" sz="1400" kern="100" dirty="0">
                    <a:solidFill>
                      <a:srgbClr val="006499"/>
                    </a:solidFill>
                    <a:effectLst/>
                    <a:latin typeface="+mj-ea"/>
                    <a:ea typeface="+mj-ea"/>
                    <a:cs typeface="Times New Roman" panose="02020603050405020304" pitchFamily="18" charset="0"/>
                  </a:rPr>
                  <a:t>公司近</a:t>
                </a:r>
                <a:r>
                  <a:rPr lang="zh-CN" altLang="en-US" sz="1400" kern="100" dirty="0">
                    <a:solidFill>
                      <a:srgbClr val="006499"/>
                    </a:solidFill>
                    <a:effectLst/>
                    <a:latin typeface="+mj-ea"/>
                    <a:ea typeface="+mj-ea"/>
                    <a:cs typeface="Times New Roman" panose="02020603050405020304" pitchFamily="18" charset="0"/>
                  </a:rPr>
                  <a:t>半年</a:t>
                </a:r>
                <a:r>
                  <a:rPr lang="zh-CN" altLang="zh-CN" sz="1400" kern="100" dirty="0">
                    <a:solidFill>
                      <a:srgbClr val="006499"/>
                    </a:solidFill>
                    <a:effectLst/>
                    <a:latin typeface="+mj-ea"/>
                    <a:ea typeface="+mj-ea"/>
                    <a:cs typeface="Times New Roman" panose="02020603050405020304" pitchFamily="18" charset="0"/>
                  </a:rPr>
                  <a:t>的直播场次订单数据、退货质检报告及售后赔付记录</a:t>
                </a:r>
                <a:endParaRPr lang="en-US" altLang="zh-CN" sz="1400" kern="100" dirty="0">
                  <a:solidFill>
                    <a:srgbClr val="006499"/>
                  </a:solidFill>
                  <a:effectLst/>
                  <a:latin typeface="+mj-ea"/>
                  <a:ea typeface="+mj-ea"/>
                  <a:cs typeface="Times New Roman" panose="02020603050405020304" pitchFamily="18" charset="0"/>
                </a:endParaRPr>
              </a:p>
            </p:txBody>
          </p:sp>
          <p:sp>
            <p:nvSpPr>
              <p:cNvPr id="4" name="矩形 3">
                <a:extLst>
                  <a:ext uri="{FF2B5EF4-FFF2-40B4-BE49-F238E27FC236}">
                    <a16:creationId xmlns:a16="http://schemas.microsoft.com/office/drawing/2014/main" id="{EE95E8D2-4699-F644-1D93-8DE9F804E0D7}"/>
                  </a:ext>
                </a:extLst>
              </p:cNvPr>
              <p:cNvSpPr/>
              <p:nvPr/>
            </p:nvSpPr>
            <p:spPr>
              <a:xfrm>
                <a:off x="653175" y="2341920"/>
                <a:ext cx="1254529" cy="287474"/>
              </a:xfrm>
              <a:prstGeom prst="rect">
                <a:avLst/>
              </a:prstGeom>
              <a:solidFill>
                <a:srgbClr val="1B6B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t>真实数据</a:t>
                </a:r>
              </a:p>
            </p:txBody>
          </p:sp>
          <p:sp>
            <p:nvSpPr>
              <p:cNvPr id="6" name="矩形 5">
                <a:extLst>
                  <a:ext uri="{FF2B5EF4-FFF2-40B4-BE49-F238E27FC236}">
                    <a16:creationId xmlns:a16="http://schemas.microsoft.com/office/drawing/2014/main" id="{B789E45C-225A-9672-4089-C7D7C64CA30F}"/>
                  </a:ext>
                </a:extLst>
              </p:cNvPr>
              <p:cNvSpPr/>
              <p:nvPr/>
            </p:nvSpPr>
            <p:spPr>
              <a:xfrm>
                <a:off x="2190648" y="2334268"/>
                <a:ext cx="2669384" cy="287474"/>
              </a:xfrm>
              <a:prstGeom prst="rect">
                <a:avLst/>
              </a:prstGeom>
              <a:solidFill>
                <a:srgbClr val="1B6B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100" dirty="0">
                    <a:latin typeface="+mn-ea"/>
                  </a:rPr>
                  <a:t>采用</a:t>
                </a:r>
                <a:r>
                  <a:rPr kumimoji="1" lang="en-US" altLang="zh-CN" sz="1100" dirty="0" err="1">
                    <a:latin typeface="+mn-ea"/>
                  </a:rPr>
                  <a:t>spss</a:t>
                </a:r>
                <a:r>
                  <a:rPr kumimoji="1" lang="zh-CN" altLang="en-US" sz="1100" dirty="0">
                    <a:latin typeface="+mn-ea"/>
                  </a:rPr>
                  <a:t>分析及</a:t>
                </a:r>
                <a:r>
                  <a:rPr lang="zh-CN" altLang="en-US" sz="1100" dirty="0">
                    <a:latin typeface="+mn-ea"/>
                  </a:rPr>
                  <a:t>频数分析与帕累托分析</a:t>
                </a:r>
                <a:endParaRPr kumimoji="1" lang="zh-CN" altLang="en-US" sz="1100" dirty="0">
                  <a:latin typeface="+mn-ea"/>
                </a:endParaRPr>
              </a:p>
            </p:txBody>
          </p:sp>
          <p:sp>
            <p:nvSpPr>
              <p:cNvPr id="5" name="矩形 4">
                <a:extLst>
                  <a:ext uri="{FF2B5EF4-FFF2-40B4-BE49-F238E27FC236}">
                    <a16:creationId xmlns:a16="http://schemas.microsoft.com/office/drawing/2014/main" id="{A5921AF6-1D4B-91FC-33CC-E1398D6A93C1}"/>
                  </a:ext>
                </a:extLst>
              </p:cNvPr>
              <p:cNvSpPr/>
              <p:nvPr/>
            </p:nvSpPr>
            <p:spPr>
              <a:xfrm>
                <a:off x="5142976" y="2341920"/>
                <a:ext cx="1254529" cy="287474"/>
              </a:xfrm>
              <a:prstGeom prst="rect">
                <a:avLst/>
              </a:prstGeom>
              <a:solidFill>
                <a:srgbClr val="1B6B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t>访谈记录</a:t>
                </a:r>
              </a:p>
            </p:txBody>
          </p:sp>
          <p:sp>
            <p:nvSpPr>
              <p:cNvPr id="7" name="矩形 6">
                <a:extLst>
                  <a:ext uri="{FF2B5EF4-FFF2-40B4-BE49-F238E27FC236}">
                    <a16:creationId xmlns:a16="http://schemas.microsoft.com/office/drawing/2014/main" id="{4A8495B0-62A8-582F-1D87-293F5A7F19E8}"/>
                  </a:ext>
                </a:extLst>
              </p:cNvPr>
              <p:cNvSpPr/>
              <p:nvPr/>
            </p:nvSpPr>
            <p:spPr>
              <a:xfrm>
                <a:off x="758439" y="3003798"/>
                <a:ext cx="1044000" cy="288032"/>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直播场次订单数据</a:t>
                </a:r>
                <a:endParaRPr kumimoji="1" lang="en-US" altLang="zh-CN" sz="800" dirty="0">
                  <a:solidFill>
                    <a:srgbClr val="006499"/>
                  </a:solidFill>
                </a:endParaRPr>
              </a:p>
            </p:txBody>
          </p:sp>
          <p:sp>
            <p:nvSpPr>
              <p:cNvPr id="33" name="矩形 32">
                <a:extLst>
                  <a:ext uri="{FF2B5EF4-FFF2-40B4-BE49-F238E27FC236}">
                    <a16:creationId xmlns:a16="http://schemas.microsoft.com/office/drawing/2014/main" id="{3EEAB5E9-E847-C5B7-967F-E1F8BAFCD4CF}"/>
                  </a:ext>
                </a:extLst>
              </p:cNvPr>
              <p:cNvSpPr/>
              <p:nvPr/>
            </p:nvSpPr>
            <p:spPr>
              <a:xfrm>
                <a:off x="758439" y="3722708"/>
                <a:ext cx="1044000" cy="288032"/>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退货原因后台数据</a:t>
                </a:r>
                <a:endParaRPr kumimoji="1" lang="en-US" altLang="zh-CN" sz="800" dirty="0">
                  <a:solidFill>
                    <a:srgbClr val="006499"/>
                  </a:solidFill>
                </a:endParaRPr>
              </a:p>
            </p:txBody>
          </p:sp>
          <p:sp>
            <p:nvSpPr>
              <p:cNvPr id="34" name="矩形 33">
                <a:extLst>
                  <a:ext uri="{FF2B5EF4-FFF2-40B4-BE49-F238E27FC236}">
                    <a16:creationId xmlns:a16="http://schemas.microsoft.com/office/drawing/2014/main" id="{0B060B6C-76C8-A408-912E-0DF75BAE2253}"/>
                  </a:ext>
                </a:extLst>
              </p:cNvPr>
              <p:cNvSpPr/>
              <p:nvPr/>
            </p:nvSpPr>
            <p:spPr>
              <a:xfrm>
                <a:off x="759878" y="4438824"/>
                <a:ext cx="1044000" cy="365174"/>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售后赔付数据记录</a:t>
                </a:r>
                <a:endParaRPr kumimoji="1" lang="en-US" altLang="zh-CN" sz="800" dirty="0">
                  <a:solidFill>
                    <a:srgbClr val="006499"/>
                  </a:solidFill>
                </a:endParaRPr>
              </a:p>
            </p:txBody>
          </p:sp>
          <p:sp>
            <p:nvSpPr>
              <p:cNvPr id="35" name="矩形 34">
                <a:extLst>
                  <a:ext uri="{FF2B5EF4-FFF2-40B4-BE49-F238E27FC236}">
                    <a16:creationId xmlns:a16="http://schemas.microsoft.com/office/drawing/2014/main" id="{2DDE5137-52F2-D305-EA44-8A2FCCCB89E3}"/>
                  </a:ext>
                </a:extLst>
              </p:cNvPr>
              <p:cNvSpPr/>
              <p:nvPr/>
            </p:nvSpPr>
            <p:spPr>
              <a:xfrm>
                <a:off x="2290270" y="2733820"/>
                <a:ext cx="654516" cy="486001"/>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质量因子</a:t>
                </a:r>
                <a:endParaRPr kumimoji="1" lang="en-US" altLang="zh-CN" sz="800" dirty="0">
                  <a:solidFill>
                    <a:srgbClr val="006499"/>
                  </a:solidFill>
                </a:endParaRPr>
              </a:p>
              <a:p>
                <a:pPr algn="ctr"/>
                <a:r>
                  <a:rPr kumimoji="1" lang="zh-CN" altLang="en-US" sz="800" dirty="0">
                    <a:solidFill>
                      <a:srgbClr val="006499"/>
                    </a:solidFill>
                  </a:rPr>
                  <a:t>数据处理清洗分类</a:t>
                </a:r>
                <a:endParaRPr kumimoji="1" lang="en-US" altLang="zh-CN" sz="800" dirty="0">
                  <a:solidFill>
                    <a:srgbClr val="006499"/>
                  </a:solidFill>
                </a:endParaRPr>
              </a:p>
            </p:txBody>
          </p:sp>
          <p:sp>
            <p:nvSpPr>
              <p:cNvPr id="36" name="矩形 35">
                <a:extLst>
                  <a:ext uri="{FF2B5EF4-FFF2-40B4-BE49-F238E27FC236}">
                    <a16:creationId xmlns:a16="http://schemas.microsoft.com/office/drawing/2014/main" id="{5CE5CC93-8593-CAA8-8698-FBE6A372AAEB}"/>
                  </a:ext>
                </a:extLst>
              </p:cNvPr>
              <p:cNvSpPr/>
              <p:nvPr/>
            </p:nvSpPr>
            <p:spPr>
              <a:xfrm>
                <a:off x="3141940" y="2684925"/>
                <a:ext cx="766800" cy="360000"/>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频数分析</a:t>
                </a:r>
                <a:endParaRPr kumimoji="1" lang="en-US" altLang="zh-CN" sz="800" dirty="0">
                  <a:solidFill>
                    <a:srgbClr val="006499"/>
                  </a:solidFill>
                </a:endParaRPr>
              </a:p>
            </p:txBody>
          </p:sp>
          <p:sp>
            <p:nvSpPr>
              <p:cNvPr id="37" name="矩形 36">
                <a:extLst>
                  <a:ext uri="{FF2B5EF4-FFF2-40B4-BE49-F238E27FC236}">
                    <a16:creationId xmlns:a16="http://schemas.microsoft.com/office/drawing/2014/main" id="{9960A299-B359-A4D0-9811-1DF79FA3832F}"/>
                  </a:ext>
                </a:extLst>
              </p:cNvPr>
              <p:cNvSpPr/>
              <p:nvPr/>
            </p:nvSpPr>
            <p:spPr>
              <a:xfrm>
                <a:off x="4013016" y="2693834"/>
                <a:ext cx="766800" cy="360000"/>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帕累托分析</a:t>
                </a:r>
                <a:endParaRPr kumimoji="1" lang="en-US" altLang="zh-CN" sz="800" dirty="0">
                  <a:solidFill>
                    <a:srgbClr val="006499"/>
                  </a:solidFill>
                </a:endParaRPr>
              </a:p>
            </p:txBody>
          </p:sp>
          <p:sp>
            <p:nvSpPr>
              <p:cNvPr id="39" name="矩形 38">
                <a:extLst>
                  <a:ext uri="{FF2B5EF4-FFF2-40B4-BE49-F238E27FC236}">
                    <a16:creationId xmlns:a16="http://schemas.microsoft.com/office/drawing/2014/main" id="{2AF170D5-C46D-3820-E0F2-C60097663640}"/>
                  </a:ext>
                </a:extLst>
              </p:cNvPr>
              <p:cNvSpPr/>
              <p:nvPr/>
            </p:nvSpPr>
            <p:spPr>
              <a:xfrm>
                <a:off x="2290270" y="3835745"/>
                <a:ext cx="654516" cy="968253"/>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假设验证：生产端质量波动是导致非必要退货的核心原因</a:t>
                </a:r>
                <a:endParaRPr kumimoji="1" lang="en-US" altLang="zh-CN" sz="800" dirty="0">
                  <a:solidFill>
                    <a:srgbClr val="006499"/>
                  </a:solidFill>
                </a:endParaRPr>
              </a:p>
            </p:txBody>
          </p:sp>
          <p:sp>
            <p:nvSpPr>
              <p:cNvPr id="40" name="矩形 39">
                <a:extLst>
                  <a:ext uri="{FF2B5EF4-FFF2-40B4-BE49-F238E27FC236}">
                    <a16:creationId xmlns:a16="http://schemas.microsoft.com/office/drawing/2014/main" id="{125D9717-C60C-08E0-0B70-EB6CD5DDA892}"/>
                  </a:ext>
                </a:extLst>
              </p:cNvPr>
              <p:cNvSpPr/>
              <p:nvPr/>
            </p:nvSpPr>
            <p:spPr>
              <a:xfrm>
                <a:off x="3141940" y="4522167"/>
                <a:ext cx="766800" cy="324000"/>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700" dirty="0">
                    <a:solidFill>
                      <a:srgbClr val="006499"/>
                    </a:solidFill>
                  </a:rPr>
                  <a:t>客观质量问题</a:t>
                </a:r>
                <a:endParaRPr kumimoji="1" lang="en-US" altLang="zh-CN" sz="700" dirty="0">
                  <a:solidFill>
                    <a:srgbClr val="006499"/>
                  </a:solidFill>
                </a:endParaRPr>
              </a:p>
            </p:txBody>
          </p:sp>
          <p:sp>
            <p:nvSpPr>
              <p:cNvPr id="42" name="矩形 41">
                <a:extLst>
                  <a:ext uri="{FF2B5EF4-FFF2-40B4-BE49-F238E27FC236}">
                    <a16:creationId xmlns:a16="http://schemas.microsoft.com/office/drawing/2014/main" id="{D87B326B-36B4-BFC1-28A6-DB542F8257C2}"/>
                  </a:ext>
                </a:extLst>
              </p:cNvPr>
              <p:cNvSpPr/>
              <p:nvPr/>
            </p:nvSpPr>
            <p:spPr>
              <a:xfrm>
                <a:off x="3993705" y="4521518"/>
                <a:ext cx="766800" cy="324000"/>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700" dirty="0">
                    <a:solidFill>
                      <a:srgbClr val="006499"/>
                    </a:solidFill>
                  </a:rPr>
                  <a:t>主观恶意退货</a:t>
                </a:r>
                <a:endParaRPr kumimoji="1" lang="en-US" altLang="zh-CN" sz="700" dirty="0">
                  <a:solidFill>
                    <a:srgbClr val="006499"/>
                  </a:solidFill>
                </a:endParaRPr>
              </a:p>
            </p:txBody>
          </p:sp>
          <p:sp>
            <p:nvSpPr>
              <p:cNvPr id="43" name="矩形 42">
                <a:extLst>
                  <a:ext uri="{FF2B5EF4-FFF2-40B4-BE49-F238E27FC236}">
                    <a16:creationId xmlns:a16="http://schemas.microsoft.com/office/drawing/2014/main" id="{F74E0DC6-861E-B9A2-9B16-C159399CB25C}"/>
                  </a:ext>
                </a:extLst>
              </p:cNvPr>
              <p:cNvSpPr/>
              <p:nvPr/>
            </p:nvSpPr>
            <p:spPr>
              <a:xfrm>
                <a:off x="3141939" y="3966534"/>
                <a:ext cx="1618565" cy="222702"/>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对应数据收集定性分析</a:t>
                </a:r>
                <a:endParaRPr kumimoji="1" lang="en-US" altLang="zh-CN" sz="800" dirty="0">
                  <a:solidFill>
                    <a:srgbClr val="006499"/>
                  </a:solidFill>
                </a:endParaRPr>
              </a:p>
            </p:txBody>
          </p:sp>
          <p:sp>
            <p:nvSpPr>
              <p:cNvPr id="44" name="矩形 43">
                <a:extLst>
                  <a:ext uri="{FF2B5EF4-FFF2-40B4-BE49-F238E27FC236}">
                    <a16:creationId xmlns:a16="http://schemas.microsoft.com/office/drawing/2014/main" id="{39753E27-59A0-0FA8-CC23-D027A6A93697}"/>
                  </a:ext>
                </a:extLst>
              </p:cNvPr>
              <p:cNvSpPr/>
              <p:nvPr/>
            </p:nvSpPr>
            <p:spPr>
              <a:xfrm>
                <a:off x="3434165" y="3256760"/>
                <a:ext cx="1321741" cy="222702"/>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sz="800" dirty="0">
                    <a:solidFill>
                      <a:srgbClr val="006499"/>
                    </a:solidFill>
                  </a:rPr>
                  <a:t>后台数据质量归因</a:t>
                </a:r>
                <a:endParaRPr kumimoji="1" lang="en-US" altLang="zh-CN" sz="800" dirty="0">
                  <a:solidFill>
                    <a:srgbClr val="006499"/>
                  </a:solidFill>
                </a:endParaRPr>
              </a:p>
            </p:txBody>
          </p:sp>
          <p:sp>
            <p:nvSpPr>
              <p:cNvPr id="45" name="矩形 44">
                <a:extLst>
                  <a:ext uri="{FF2B5EF4-FFF2-40B4-BE49-F238E27FC236}">
                    <a16:creationId xmlns:a16="http://schemas.microsoft.com/office/drawing/2014/main" id="{9DE8CE68-310C-9060-3536-6BFC43A7951E}"/>
                  </a:ext>
                </a:extLst>
              </p:cNvPr>
              <p:cNvSpPr/>
              <p:nvPr/>
            </p:nvSpPr>
            <p:spPr>
              <a:xfrm>
                <a:off x="3331318" y="3530336"/>
                <a:ext cx="1321741" cy="317032"/>
              </a:xfrm>
              <a:prstGeom prst="rect">
                <a:avLst/>
              </a:prstGeom>
              <a:solidFill>
                <a:srgbClr val="FFFF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sz="700" dirty="0">
                    <a:solidFill>
                      <a:srgbClr val="006499"/>
                    </a:solidFill>
                  </a:rPr>
                  <a:t>面料材质    版型偏差</a:t>
                </a:r>
                <a:br>
                  <a:rPr kumimoji="1" lang="en-US" altLang="zh-CN" sz="700" dirty="0">
                    <a:solidFill>
                      <a:srgbClr val="006499"/>
                    </a:solidFill>
                  </a:rPr>
                </a:br>
                <a:r>
                  <a:rPr kumimoji="1" lang="zh-CN" altLang="en-US" sz="700" dirty="0">
                    <a:solidFill>
                      <a:srgbClr val="006499"/>
                    </a:solidFill>
                  </a:rPr>
                  <a:t>做工问题    物流损耗</a:t>
                </a:r>
                <a:br>
                  <a:rPr kumimoji="1" lang="en-US" altLang="zh-CN" sz="700" dirty="0">
                    <a:solidFill>
                      <a:srgbClr val="006499"/>
                    </a:solidFill>
                  </a:rPr>
                </a:br>
                <a:r>
                  <a:rPr kumimoji="1" lang="zh-CN" altLang="en-US" sz="700" dirty="0">
                    <a:solidFill>
                      <a:srgbClr val="006499"/>
                    </a:solidFill>
                  </a:rPr>
                  <a:t>描述不符</a:t>
                </a:r>
                <a:endParaRPr kumimoji="1" lang="en-US" altLang="zh-CN" sz="700" dirty="0">
                  <a:solidFill>
                    <a:srgbClr val="006499"/>
                  </a:solidFill>
                </a:endParaRPr>
              </a:p>
            </p:txBody>
          </p:sp>
          <p:sp>
            <p:nvSpPr>
              <p:cNvPr id="46" name="矩形 45">
                <a:extLst>
                  <a:ext uri="{FF2B5EF4-FFF2-40B4-BE49-F238E27FC236}">
                    <a16:creationId xmlns:a16="http://schemas.microsoft.com/office/drawing/2014/main" id="{0069445F-D998-DEE3-F5C9-02B431CB0663}"/>
                  </a:ext>
                </a:extLst>
              </p:cNvPr>
              <p:cNvSpPr/>
              <p:nvPr/>
            </p:nvSpPr>
            <p:spPr>
              <a:xfrm>
                <a:off x="5248241" y="2968728"/>
                <a:ext cx="1044000" cy="323102"/>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650" dirty="0">
                    <a:solidFill>
                      <a:srgbClr val="006499"/>
                    </a:solidFill>
                    <a:latin typeface="+mn-ea"/>
                  </a:rPr>
                  <a:t>运营主管对退货率观点</a:t>
                </a:r>
                <a:endParaRPr kumimoji="1" lang="en-US" altLang="zh-CN" sz="650" dirty="0">
                  <a:solidFill>
                    <a:srgbClr val="006499"/>
                  </a:solidFill>
                  <a:latin typeface="+mn-ea"/>
                </a:endParaRPr>
              </a:p>
              <a:p>
                <a:pPr algn="ctr"/>
                <a:r>
                  <a:rPr kumimoji="1" lang="zh-CN" altLang="en-US" sz="650" dirty="0">
                    <a:solidFill>
                      <a:srgbClr val="006499"/>
                    </a:solidFill>
                    <a:latin typeface="+mn-ea"/>
                  </a:rPr>
                  <a:t>生产部门对退货率观点</a:t>
                </a:r>
                <a:endParaRPr kumimoji="1" lang="en-US" altLang="zh-CN" sz="650" dirty="0">
                  <a:solidFill>
                    <a:srgbClr val="006499"/>
                  </a:solidFill>
                  <a:latin typeface="+mn-ea"/>
                </a:endParaRPr>
              </a:p>
            </p:txBody>
          </p:sp>
          <p:sp>
            <p:nvSpPr>
              <p:cNvPr id="47" name="矩形 46">
                <a:extLst>
                  <a:ext uri="{FF2B5EF4-FFF2-40B4-BE49-F238E27FC236}">
                    <a16:creationId xmlns:a16="http://schemas.microsoft.com/office/drawing/2014/main" id="{E103B961-E9ED-4599-BB62-4958919BA481}"/>
                  </a:ext>
                </a:extLst>
              </p:cNvPr>
              <p:cNvSpPr/>
              <p:nvPr/>
            </p:nvSpPr>
            <p:spPr>
              <a:xfrm>
                <a:off x="5248241" y="4077884"/>
                <a:ext cx="1044000" cy="726113"/>
              </a:xfrm>
              <a:prstGeom prst="rect">
                <a:avLst/>
              </a:prstGeom>
              <a:solidFill>
                <a:srgbClr val="F2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sz="800" dirty="0">
                    <a:solidFill>
                      <a:srgbClr val="006499"/>
                    </a:solidFill>
                    <a:latin typeface="+mn-ea"/>
                  </a:rPr>
                  <a:t>最终验证结论与策略建议（量化权重、验证假设、剥离所需真实数据）</a:t>
                </a:r>
                <a:endParaRPr kumimoji="1" lang="en-US" altLang="zh-CN" sz="800" dirty="0">
                  <a:solidFill>
                    <a:srgbClr val="006499"/>
                  </a:solidFill>
                  <a:latin typeface="+mn-ea"/>
                </a:endParaRPr>
              </a:p>
            </p:txBody>
          </p:sp>
          <p:sp>
            <p:nvSpPr>
              <p:cNvPr id="48" name="矩形 47">
                <a:extLst>
                  <a:ext uri="{FF2B5EF4-FFF2-40B4-BE49-F238E27FC236}">
                    <a16:creationId xmlns:a16="http://schemas.microsoft.com/office/drawing/2014/main" id="{684DC049-B9AE-BBA9-104D-CDF4DEDE0DA7}"/>
                  </a:ext>
                </a:extLst>
              </p:cNvPr>
              <p:cNvSpPr/>
              <p:nvPr/>
            </p:nvSpPr>
            <p:spPr>
              <a:xfrm>
                <a:off x="5283704" y="3448046"/>
                <a:ext cx="872471" cy="183118"/>
              </a:xfrm>
              <a:prstGeom prst="rect">
                <a:avLst/>
              </a:prstGeom>
              <a:solidFill>
                <a:srgbClr val="FFFF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rgbClr val="006499"/>
                    </a:solidFill>
                  </a:rPr>
                  <a:t>实证辅助</a:t>
                </a:r>
                <a:endParaRPr kumimoji="1" lang="en-US" altLang="zh-CN" sz="800" dirty="0">
                  <a:solidFill>
                    <a:srgbClr val="006499"/>
                  </a:solidFill>
                </a:endParaRPr>
              </a:p>
            </p:txBody>
          </p:sp>
        </p:grpSp>
      </p:grpSp>
      <p:pic>
        <p:nvPicPr>
          <p:cNvPr id="22" name="图片 21">
            <a:extLst>
              <a:ext uri="{FF2B5EF4-FFF2-40B4-BE49-F238E27FC236}">
                <a16:creationId xmlns:a16="http://schemas.microsoft.com/office/drawing/2014/main" id="{BB1276D1-06ED-B253-A4C0-3CE7362B0B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563" y="1975453"/>
            <a:ext cx="2518484" cy="1924846"/>
          </a:xfrm>
          <a:prstGeom prst="rect">
            <a:avLst/>
          </a:prstGeom>
        </p:spPr>
      </p:pic>
      <p:sp>
        <p:nvSpPr>
          <p:cNvPr id="73" name="矩形 72">
            <a:extLst>
              <a:ext uri="{FF2B5EF4-FFF2-40B4-BE49-F238E27FC236}">
                <a16:creationId xmlns:a16="http://schemas.microsoft.com/office/drawing/2014/main" id="{C8730DD5-0DFA-F039-F1EA-D8F8DBF8EA4B}"/>
              </a:ext>
            </a:extLst>
          </p:cNvPr>
          <p:cNvSpPr/>
          <p:nvPr/>
        </p:nvSpPr>
        <p:spPr>
          <a:xfrm>
            <a:off x="398213" y="3205433"/>
            <a:ext cx="2518484" cy="702000"/>
          </a:xfrm>
          <a:prstGeom prst="rect">
            <a:avLst/>
          </a:prstGeom>
          <a:noFill/>
          <a:ln w="190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8" name="圆角矩形 77">
            <a:extLst>
              <a:ext uri="{FF2B5EF4-FFF2-40B4-BE49-F238E27FC236}">
                <a16:creationId xmlns:a16="http://schemas.microsoft.com/office/drawing/2014/main" id="{CBFC552F-AE98-7129-F9DD-7B91A859571E}"/>
              </a:ext>
            </a:extLst>
          </p:cNvPr>
          <p:cNvSpPr/>
          <p:nvPr/>
        </p:nvSpPr>
        <p:spPr>
          <a:xfrm>
            <a:off x="405396" y="4010740"/>
            <a:ext cx="2493216" cy="89069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400" dirty="0">
                <a:solidFill>
                  <a:srgbClr val="006499"/>
                </a:solidFill>
              </a:rPr>
              <a:t>通过逻辑剥离，论证并确定</a:t>
            </a:r>
            <a:endParaRPr kumimoji="1" lang="en-US" altLang="zh-CN" sz="1400" dirty="0">
              <a:solidFill>
                <a:srgbClr val="006499"/>
              </a:solidFill>
            </a:endParaRPr>
          </a:p>
          <a:p>
            <a:pPr algn="ctr"/>
            <a:r>
              <a:rPr kumimoji="1" lang="zh-CN" altLang="en-US" sz="1400" dirty="0">
                <a:solidFill>
                  <a:srgbClr val="C00000"/>
                </a:solidFill>
              </a:rPr>
              <a:t>“产品供应链因素”</a:t>
            </a:r>
            <a:endParaRPr kumimoji="1" lang="en-US" altLang="zh-CN" sz="1400" dirty="0">
              <a:solidFill>
                <a:srgbClr val="C00000"/>
              </a:solidFill>
            </a:endParaRPr>
          </a:p>
          <a:p>
            <a:pPr algn="ctr"/>
            <a:r>
              <a:rPr kumimoji="1" lang="zh-CN" altLang="en-US" sz="1400" dirty="0">
                <a:solidFill>
                  <a:srgbClr val="006499"/>
                </a:solidFill>
              </a:rPr>
              <a:t>是这次研究的核心聚焦点</a:t>
            </a:r>
          </a:p>
        </p:txBody>
      </p:sp>
      <p:sp>
        <p:nvSpPr>
          <p:cNvPr id="79" name="文本框 2">
            <a:extLst>
              <a:ext uri="{FF2B5EF4-FFF2-40B4-BE49-F238E27FC236}">
                <a16:creationId xmlns:a16="http://schemas.microsoft.com/office/drawing/2014/main" id="{1DF11995-67C2-E5F6-A308-93E0B2B47131}"/>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80" name="组合 79">
            <a:extLst>
              <a:ext uri="{FF2B5EF4-FFF2-40B4-BE49-F238E27FC236}">
                <a16:creationId xmlns:a16="http://schemas.microsoft.com/office/drawing/2014/main" id="{121B9ADE-3D27-96DF-5473-46C45A0F7A03}"/>
              </a:ext>
            </a:extLst>
          </p:cNvPr>
          <p:cNvGrpSpPr/>
          <p:nvPr/>
        </p:nvGrpSpPr>
        <p:grpSpPr>
          <a:xfrm>
            <a:off x="5821486" y="467116"/>
            <a:ext cx="648000" cy="89060"/>
            <a:chOff x="1977863" y="380438"/>
            <a:chExt cx="576000" cy="89060"/>
          </a:xfrm>
          <a:solidFill>
            <a:schemeClr val="accent1"/>
          </a:solidFill>
        </p:grpSpPr>
        <p:sp>
          <p:nvSpPr>
            <p:cNvPr id="81" name="矩形 80">
              <a:extLst>
                <a:ext uri="{FF2B5EF4-FFF2-40B4-BE49-F238E27FC236}">
                  <a16:creationId xmlns:a16="http://schemas.microsoft.com/office/drawing/2014/main" id="{D0DBA442-7BA2-D16E-356D-AED928F281A1}"/>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82" name="等腰三角形 32">
              <a:extLst>
                <a:ext uri="{FF2B5EF4-FFF2-40B4-BE49-F238E27FC236}">
                  <a16:creationId xmlns:a16="http://schemas.microsoft.com/office/drawing/2014/main" id="{B6A5AE40-22EE-3A98-7881-B5BC6219138E}"/>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83" name="文本框 82">
            <a:extLst>
              <a:ext uri="{FF2B5EF4-FFF2-40B4-BE49-F238E27FC236}">
                <a16:creationId xmlns:a16="http://schemas.microsoft.com/office/drawing/2014/main" id="{5557029E-A68D-F2BF-50F8-31201C627BD2}"/>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84" name="文本框 2">
            <a:extLst>
              <a:ext uri="{FF2B5EF4-FFF2-40B4-BE49-F238E27FC236}">
                <a16:creationId xmlns:a16="http://schemas.microsoft.com/office/drawing/2014/main" id="{EF0A96EB-1304-A743-209C-41EFF29B9332}"/>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85" name="文本框 84">
            <a:extLst>
              <a:ext uri="{FF2B5EF4-FFF2-40B4-BE49-F238E27FC236}">
                <a16:creationId xmlns:a16="http://schemas.microsoft.com/office/drawing/2014/main" id="{B40CEB75-94AD-C49D-A967-51AF12B36177}"/>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86" name="文本框 2">
            <a:extLst>
              <a:ext uri="{FF2B5EF4-FFF2-40B4-BE49-F238E27FC236}">
                <a16:creationId xmlns:a16="http://schemas.microsoft.com/office/drawing/2014/main" id="{E49A0B96-11EF-27EC-D7E7-220F11B4A143}"/>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87" name="文本框 86">
            <a:extLst>
              <a:ext uri="{FF2B5EF4-FFF2-40B4-BE49-F238E27FC236}">
                <a16:creationId xmlns:a16="http://schemas.microsoft.com/office/drawing/2014/main" id="{FA73BDCB-D427-244E-B228-134706FCB925}"/>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88" name="文本框 2">
            <a:extLst>
              <a:ext uri="{FF2B5EF4-FFF2-40B4-BE49-F238E27FC236}">
                <a16:creationId xmlns:a16="http://schemas.microsoft.com/office/drawing/2014/main" id="{97E37B72-E95A-8171-4FB2-BA210913C417}"/>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89" name="文本框 88">
            <a:extLst>
              <a:ext uri="{FF2B5EF4-FFF2-40B4-BE49-F238E27FC236}">
                <a16:creationId xmlns:a16="http://schemas.microsoft.com/office/drawing/2014/main" id="{178895C4-6C30-FF3B-0382-169D1A94496E}"/>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90" name="组合 89">
            <a:extLst>
              <a:ext uri="{FF2B5EF4-FFF2-40B4-BE49-F238E27FC236}">
                <a16:creationId xmlns:a16="http://schemas.microsoft.com/office/drawing/2014/main" id="{CD9497DA-9AB9-5C89-FD2C-DA7B80F571AF}"/>
              </a:ext>
            </a:extLst>
          </p:cNvPr>
          <p:cNvGrpSpPr/>
          <p:nvPr/>
        </p:nvGrpSpPr>
        <p:grpSpPr>
          <a:xfrm>
            <a:off x="16270" y="-59055"/>
            <a:ext cx="1847850" cy="622300"/>
            <a:chOff x="0" y="-93"/>
            <a:chExt cx="2910" cy="980"/>
          </a:xfrm>
        </p:grpSpPr>
        <p:sp>
          <p:nvSpPr>
            <p:cNvPr id="91" name="矩形 90">
              <a:extLst>
                <a:ext uri="{FF2B5EF4-FFF2-40B4-BE49-F238E27FC236}">
                  <a16:creationId xmlns:a16="http://schemas.microsoft.com/office/drawing/2014/main" id="{0B2462D9-758C-F52B-FA04-131B370CA8A7}"/>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92" name="组合 91">
              <a:extLst>
                <a:ext uri="{FF2B5EF4-FFF2-40B4-BE49-F238E27FC236}">
                  <a16:creationId xmlns:a16="http://schemas.microsoft.com/office/drawing/2014/main" id="{2B5F16B4-402D-C7B1-8D1A-02A6AD9F35AE}"/>
                </a:ext>
              </a:extLst>
            </p:cNvPr>
            <p:cNvGrpSpPr/>
            <p:nvPr/>
          </p:nvGrpSpPr>
          <p:grpSpPr>
            <a:xfrm>
              <a:off x="170" y="-93"/>
              <a:ext cx="2740" cy="980"/>
              <a:chOff x="170" y="-93"/>
              <a:chExt cx="2740" cy="980"/>
            </a:xfrm>
          </p:grpSpPr>
          <p:pic>
            <p:nvPicPr>
              <p:cNvPr id="93" name="图片 92" descr="1">
                <a:extLst>
                  <a:ext uri="{FF2B5EF4-FFF2-40B4-BE49-F238E27FC236}">
                    <a16:creationId xmlns:a16="http://schemas.microsoft.com/office/drawing/2014/main" id="{1843F65C-863E-921D-C211-B0E665729CA8}"/>
                  </a:ext>
                </a:extLst>
              </p:cNvPr>
              <p:cNvPicPr>
                <a:picLocks noChangeAspect="1"/>
              </p:cNvPicPr>
              <p:nvPr/>
            </p:nvPicPr>
            <p:blipFill>
              <a:blip r:embed="rId5"/>
              <a:srcRect l="6779" t="7827" r="6183" b="7271"/>
              <a:stretch>
                <a:fillRect/>
              </a:stretch>
            </p:blipFill>
            <p:spPr>
              <a:xfrm rot="10800000" flipH="1" flipV="1">
                <a:off x="170" y="91"/>
                <a:ext cx="661" cy="662"/>
              </a:xfrm>
              <a:prstGeom prst="ellipse">
                <a:avLst/>
              </a:prstGeom>
            </p:spPr>
          </p:pic>
          <p:pic>
            <p:nvPicPr>
              <p:cNvPr id="94" name="图片 93">
                <a:extLst>
                  <a:ext uri="{FF2B5EF4-FFF2-40B4-BE49-F238E27FC236}">
                    <a16:creationId xmlns:a16="http://schemas.microsoft.com/office/drawing/2014/main" id="{0BC4A1AF-DDA8-6362-84E2-2D452BDE3C4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spTree>
    <p:extLst>
      <p:ext uri="{BB962C8B-B14F-4D97-AF65-F5344CB8AC3E}">
        <p14:creationId xmlns:p14="http://schemas.microsoft.com/office/powerpoint/2010/main" val="40387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BCC57-AEEA-0EA4-ADB0-ADF5A7B6BFBB}"/>
            </a:ext>
          </a:extLst>
        </p:cNvPr>
        <p:cNvGrpSpPr/>
        <p:nvPr/>
      </p:nvGrpSpPr>
      <p:grpSpPr>
        <a:xfrm>
          <a:off x="0" y="0"/>
          <a:ext cx="0" cy="0"/>
          <a:chOff x="0" y="0"/>
          <a:chExt cx="0" cy="0"/>
        </a:xfrm>
      </p:grpSpPr>
      <p:grpSp>
        <p:nvGrpSpPr>
          <p:cNvPr id="28" name="组合 27">
            <a:extLst>
              <a:ext uri="{FF2B5EF4-FFF2-40B4-BE49-F238E27FC236}">
                <a16:creationId xmlns:a16="http://schemas.microsoft.com/office/drawing/2014/main" id="{3C5C58B3-F3B8-2AD6-E56D-B1E1906C7CDE}"/>
              </a:ext>
            </a:extLst>
          </p:cNvPr>
          <p:cNvGrpSpPr/>
          <p:nvPr/>
        </p:nvGrpSpPr>
        <p:grpSpPr>
          <a:xfrm>
            <a:off x="552805" y="704676"/>
            <a:ext cx="8233105" cy="4170750"/>
            <a:chOff x="552805" y="994338"/>
            <a:chExt cx="8233105" cy="4170750"/>
          </a:xfrm>
        </p:grpSpPr>
        <p:sp>
          <p:nvSpPr>
            <p:cNvPr id="29" name="TextBox 30">
              <a:extLst>
                <a:ext uri="{FF2B5EF4-FFF2-40B4-BE49-F238E27FC236}">
                  <a16:creationId xmlns:a16="http://schemas.microsoft.com/office/drawing/2014/main" id="{7974DD82-D286-71FE-EFF7-77F20EFDA2DE}"/>
                </a:ext>
              </a:extLst>
            </p:cNvPr>
            <p:cNvSpPr txBox="1"/>
            <p:nvPr/>
          </p:nvSpPr>
          <p:spPr>
            <a:xfrm>
              <a:off x="552805" y="994338"/>
              <a:ext cx="1826141" cy="338554"/>
            </a:xfrm>
            <a:prstGeom prst="rect">
              <a:avLst/>
            </a:prstGeom>
            <a:noFill/>
          </p:spPr>
          <p:txBody>
            <a:bodyPr wrap="none" rtlCol="0">
              <a:spAutoFit/>
            </a:bodyPr>
            <a:lstStyle/>
            <a:p>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流程断点定位问题</a:t>
              </a:r>
            </a:p>
          </p:txBody>
        </p:sp>
        <p:sp>
          <p:nvSpPr>
            <p:cNvPr id="30" name="TextBox 29">
              <a:extLst>
                <a:ext uri="{FF2B5EF4-FFF2-40B4-BE49-F238E27FC236}">
                  <a16:creationId xmlns:a16="http://schemas.microsoft.com/office/drawing/2014/main" id="{9178001C-485B-12C6-EFE8-58F0C9E0BEC4}"/>
                </a:ext>
              </a:extLst>
            </p:cNvPr>
            <p:cNvSpPr txBox="1"/>
            <p:nvPr/>
          </p:nvSpPr>
          <p:spPr>
            <a:xfrm>
              <a:off x="5188698" y="3443398"/>
              <a:ext cx="3597212" cy="1721690"/>
            </a:xfrm>
            <a:prstGeom prst="rect">
              <a:avLst/>
            </a:prstGeom>
            <a:noFill/>
          </p:spPr>
          <p:txBody>
            <a:bodyPr wrap="square" rtlCol="0">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重点分析“样衣</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大货”转化阶段的管控漏洞，探究为何在追求极致速度的“快反”模式下。</a:t>
              </a:r>
              <a:endParaRPr lang="en-US" altLang="zh-CN" sz="1200" dirty="0">
                <a:latin typeface="微软雅黑" panose="020B0503020204020204" pitchFamily="34" charset="-122"/>
                <a:ea typeface="微软雅黑" panose="020B0503020204020204" pitchFamily="34" charset="-122"/>
              </a:endParaRPr>
            </a:p>
            <a:p>
              <a:pPr>
                <a:lnSpc>
                  <a:spcPct val="150000"/>
                </a:lnSpc>
              </a:pPr>
              <a:r>
                <a:rPr lang="zh-CN" altLang="en-US" sz="1200" dirty="0">
                  <a:latin typeface="微软雅黑" panose="020B0503020204020204" pitchFamily="34" charset="-122"/>
                  <a:ea typeface="微软雅黑" panose="020B0503020204020204" pitchFamily="34" charset="-122"/>
                </a:rPr>
                <a:t>制衣环节（裁剪、车缝、后整）容易出现质量失控。</a:t>
              </a:r>
              <a:r>
                <a:rPr lang="zh-CN" altLang="en-US" sz="1200" dirty="0">
                  <a:solidFill>
                    <a:srgbClr val="C00000"/>
                  </a:solidFill>
                  <a:latin typeface="微软雅黑" panose="020B0503020204020204" pitchFamily="34" charset="-122"/>
                  <a:ea typeface="微软雅黑" panose="020B0503020204020204" pitchFamily="34" charset="-122"/>
                </a:rPr>
                <a:t>识别导致“样货不一致”的关键流程断点</a:t>
              </a:r>
              <a:endParaRPr lang="en-US" altLang="zh-CN" sz="1200"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1200" dirty="0">
                  <a:latin typeface="微软雅黑" panose="020B0503020204020204" pitchFamily="34" charset="-122"/>
                  <a:ea typeface="微软雅黑" panose="020B0503020204020204" pitchFamily="34" charset="-122"/>
                </a:rPr>
                <a:t>例如面料采购时的批次色差控制缺失、试产阶段的质检流于形式等问题。</a:t>
              </a:r>
            </a:p>
          </p:txBody>
        </p:sp>
      </p:grpSp>
      <p:sp>
        <p:nvSpPr>
          <p:cNvPr id="33" name="文本框 32">
            <a:extLst>
              <a:ext uri="{FF2B5EF4-FFF2-40B4-BE49-F238E27FC236}">
                <a16:creationId xmlns:a16="http://schemas.microsoft.com/office/drawing/2014/main" id="{F933DFA8-AC21-F138-4BA2-BBFF10AA0326}"/>
              </a:ext>
            </a:extLst>
          </p:cNvPr>
          <p:cNvSpPr txBox="1"/>
          <p:nvPr/>
        </p:nvSpPr>
        <p:spPr>
          <a:xfrm>
            <a:off x="5199553" y="1020382"/>
            <a:ext cx="3597212" cy="1998689"/>
          </a:xfrm>
          <a:prstGeom prst="rect">
            <a:avLst/>
          </a:prstGeom>
          <a:noFill/>
        </p:spPr>
        <p:txBody>
          <a:bodyPr wrap="square">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基于对</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公司管理层的深度访谈，明确了</a:t>
            </a:r>
            <a:r>
              <a:rPr lang="zh-CN" altLang="en-US" sz="1200" dirty="0">
                <a:solidFill>
                  <a:srgbClr val="C00000"/>
                </a:solidFill>
                <a:latin typeface="微软雅黑" panose="020B0503020204020204" pitchFamily="34" charset="-122"/>
                <a:ea typeface="微软雅黑" panose="020B0503020204020204" pitchFamily="34" charset="-122"/>
              </a:rPr>
              <a:t>“产品质量一致性缺失”</a:t>
            </a:r>
            <a:r>
              <a:rPr lang="zh-CN" altLang="en-US" sz="1200" dirty="0">
                <a:latin typeface="微软雅黑" panose="020B0503020204020204" pitchFamily="34" charset="-122"/>
                <a:ea typeface="微软雅黑" panose="020B0503020204020204" pitchFamily="34" charset="-122"/>
              </a:rPr>
              <a:t>是引发高频退货的根本因素，而逆向物流又</a:t>
            </a:r>
            <a:r>
              <a:rPr lang="zh-CN" altLang="en-US" sz="1200" dirty="0">
                <a:solidFill>
                  <a:srgbClr val="C00000"/>
                </a:solidFill>
                <a:latin typeface="微软雅黑" panose="020B0503020204020204" pitchFamily="34" charset="-122"/>
                <a:ea typeface="微软雅黑" panose="020B0503020204020204" pitchFamily="34" charset="-122"/>
              </a:rPr>
              <a:t>放大了企业的隐性质量成本</a:t>
            </a:r>
            <a:r>
              <a:rPr lang="zh-CN" altLang="en-US"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a:lnSpc>
                <a:spcPct val="150000"/>
              </a:lnSpc>
            </a:pPr>
            <a:r>
              <a:rPr lang="zh-CN" altLang="en-US" sz="1200" dirty="0">
                <a:latin typeface="微软雅黑" panose="020B0503020204020204" pitchFamily="34" charset="-122"/>
                <a:ea typeface="微软雅黑" panose="020B0503020204020204" pitchFamily="34" charset="-122"/>
              </a:rPr>
              <a:t>本研究深入</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公司生产一线，通过连续跟踪多个批次的大货订单，并结合对打版师、采购员及车间组长的现场访谈，本研究梳理并绘制了</a:t>
            </a:r>
            <a:r>
              <a:rPr lang="en" altLang="zh-CN" sz="1200" dirty="0">
                <a:latin typeface="微软雅黑" panose="020B0503020204020204" pitchFamily="34" charset="-122"/>
                <a:ea typeface="微软雅黑" panose="020B0503020204020204" pitchFamily="34" charset="-122"/>
              </a:rPr>
              <a:t>LS</a:t>
            </a:r>
            <a:r>
              <a:rPr lang="zh-CN" altLang="en-US" sz="1200" dirty="0">
                <a:latin typeface="微软雅黑" panose="020B0503020204020204" pitchFamily="34" charset="-122"/>
                <a:ea typeface="微软雅黑" panose="020B0503020204020204" pitchFamily="34" charset="-122"/>
              </a:rPr>
              <a:t>工厂服装生产全流程图</a:t>
            </a:r>
          </a:p>
        </p:txBody>
      </p:sp>
      <p:sp>
        <p:nvSpPr>
          <p:cNvPr id="2" name="矩形 1">
            <a:extLst>
              <a:ext uri="{FF2B5EF4-FFF2-40B4-BE49-F238E27FC236}">
                <a16:creationId xmlns:a16="http://schemas.microsoft.com/office/drawing/2014/main" id="{BCD5109F-BC86-4F11-7FAC-E9D34FF98EAD}"/>
              </a:ext>
            </a:extLst>
          </p:cNvPr>
          <p:cNvSpPr/>
          <p:nvPr/>
        </p:nvSpPr>
        <p:spPr>
          <a:xfrm>
            <a:off x="0" y="1"/>
            <a:ext cx="9144000" cy="5627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8ED1A461-F14F-6806-C42A-A13328989169}"/>
              </a:ext>
            </a:extLst>
          </p:cNvPr>
          <p:cNvSpPr txBox="1">
            <a:spLocks noChangeArrowheads="1"/>
          </p:cNvSpPr>
          <p:nvPr/>
        </p:nvSpPr>
        <p:spPr bwMode="auto">
          <a:xfrm>
            <a:off x="4110277"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研究背景与意义</a:t>
            </a:r>
          </a:p>
        </p:txBody>
      </p:sp>
      <p:grpSp>
        <p:nvGrpSpPr>
          <p:cNvPr id="4" name="组合 3">
            <a:extLst>
              <a:ext uri="{FF2B5EF4-FFF2-40B4-BE49-F238E27FC236}">
                <a16:creationId xmlns:a16="http://schemas.microsoft.com/office/drawing/2014/main" id="{C5C07FB4-6A6E-78F5-E231-52F3592AC0DF}"/>
              </a:ext>
            </a:extLst>
          </p:cNvPr>
          <p:cNvGrpSpPr/>
          <p:nvPr/>
        </p:nvGrpSpPr>
        <p:grpSpPr>
          <a:xfrm>
            <a:off x="5821486" y="467116"/>
            <a:ext cx="648000" cy="89060"/>
            <a:chOff x="1977863" y="380438"/>
            <a:chExt cx="576000" cy="89060"/>
          </a:xfrm>
          <a:solidFill>
            <a:schemeClr val="accent1"/>
          </a:solidFill>
        </p:grpSpPr>
        <p:sp>
          <p:nvSpPr>
            <p:cNvPr id="5" name="矩形 4">
              <a:extLst>
                <a:ext uri="{FF2B5EF4-FFF2-40B4-BE49-F238E27FC236}">
                  <a16:creationId xmlns:a16="http://schemas.microsoft.com/office/drawing/2014/main" id="{44CE407F-8EEF-1FE2-0378-EE6228D69D63}"/>
                </a:ext>
              </a:extLst>
            </p:cNvPr>
            <p:cNvSpPr/>
            <p:nvPr/>
          </p:nvSpPr>
          <p:spPr>
            <a:xfrm>
              <a:off x="1977863" y="433498"/>
              <a:ext cx="57600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 name="等腰三角形 32">
              <a:extLst>
                <a:ext uri="{FF2B5EF4-FFF2-40B4-BE49-F238E27FC236}">
                  <a16:creationId xmlns:a16="http://schemas.microsoft.com/office/drawing/2014/main" id="{87ACAD05-736C-61FA-E807-572E4ED9634B}"/>
                </a:ext>
              </a:extLst>
            </p:cNvPr>
            <p:cNvSpPr/>
            <p:nvPr/>
          </p:nvSpPr>
          <p:spPr>
            <a:xfrm>
              <a:off x="2219439" y="380438"/>
              <a:ext cx="96000" cy="54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22" name="文本框 21">
            <a:extLst>
              <a:ext uri="{FF2B5EF4-FFF2-40B4-BE49-F238E27FC236}">
                <a16:creationId xmlns:a16="http://schemas.microsoft.com/office/drawing/2014/main" id="{4BFB5BB5-DFCC-F398-7462-2769F3C5E741}"/>
              </a:ext>
            </a:extLst>
          </p:cNvPr>
          <p:cNvSpPr txBox="1"/>
          <p:nvPr/>
        </p:nvSpPr>
        <p:spPr>
          <a:xfrm>
            <a:off x="4482910"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one</a:t>
            </a:r>
            <a:endParaRPr lang="zh-CN" altLang="en-US" sz="800" dirty="0">
              <a:solidFill>
                <a:schemeClr val="bg1"/>
              </a:solidFill>
              <a:ea typeface="华文细黑" panose="02010600040101010101" pitchFamily="2" charset="-122"/>
            </a:endParaRPr>
          </a:p>
        </p:txBody>
      </p:sp>
      <p:sp>
        <p:nvSpPr>
          <p:cNvPr id="31" name="文本框 2">
            <a:extLst>
              <a:ext uri="{FF2B5EF4-FFF2-40B4-BE49-F238E27FC236}">
                <a16:creationId xmlns:a16="http://schemas.microsoft.com/office/drawing/2014/main" id="{4194AC30-6FC8-BCAD-4041-EDAE37DA1FAE}"/>
              </a:ext>
            </a:extLst>
          </p:cNvPr>
          <p:cNvSpPr txBox="1">
            <a:spLocks noChangeArrowheads="1"/>
          </p:cNvSpPr>
          <p:nvPr/>
        </p:nvSpPr>
        <p:spPr bwMode="auto">
          <a:xfrm>
            <a:off x="5482923" y="51470"/>
            <a:ext cx="1336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研究思路及过程</a:t>
            </a:r>
          </a:p>
        </p:txBody>
      </p:sp>
      <p:sp>
        <p:nvSpPr>
          <p:cNvPr id="32" name="文本框 31">
            <a:extLst>
              <a:ext uri="{FF2B5EF4-FFF2-40B4-BE49-F238E27FC236}">
                <a16:creationId xmlns:a16="http://schemas.microsoft.com/office/drawing/2014/main" id="{958CE60C-5868-89DB-7DB3-737C8A489B12}"/>
              </a:ext>
            </a:extLst>
          </p:cNvPr>
          <p:cNvSpPr txBox="1"/>
          <p:nvPr/>
        </p:nvSpPr>
        <p:spPr>
          <a:xfrm>
            <a:off x="5849689"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two</a:t>
            </a:r>
            <a:endParaRPr lang="zh-CN" altLang="en-US" sz="800" dirty="0">
              <a:solidFill>
                <a:schemeClr val="bg1"/>
              </a:solidFill>
              <a:ea typeface="华文细黑" panose="02010600040101010101" pitchFamily="2" charset="-122"/>
            </a:endParaRPr>
          </a:p>
        </p:txBody>
      </p:sp>
      <p:sp>
        <p:nvSpPr>
          <p:cNvPr id="34" name="文本框 2">
            <a:extLst>
              <a:ext uri="{FF2B5EF4-FFF2-40B4-BE49-F238E27FC236}">
                <a16:creationId xmlns:a16="http://schemas.microsoft.com/office/drawing/2014/main" id="{0EB68F2D-1EB4-4EAA-B44B-DFB9D2B93610}"/>
              </a:ext>
            </a:extLst>
          </p:cNvPr>
          <p:cNvSpPr txBox="1">
            <a:spLocks noChangeArrowheads="1"/>
          </p:cNvSpPr>
          <p:nvPr/>
        </p:nvSpPr>
        <p:spPr bwMode="auto">
          <a:xfrm>
            <a:off x="6823218" y="51470"/>
            <a:ext cx="12702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研究成果与应用</a:t>
            </a:r>
          </a:p>
        </p:txBody>
      </p:sp>
      <p:sp>
        <p:nvSpPr>
          <p:cNvPr id="35" name="文本框 34">
            <a:extLst>
              <a:ext uri="{FF2B5EF4-FFF2-40B4-BE49-F238E27FC236}">
                <a16:creationId xmlns:a16="http://schemas.microsoft.com/office/drawing/2014/main" id="{9BE57403-3E58-F4CD-28E9-2C344FCEFE94}"/>
              </a:ext>
            </a:extLst>
          </p:cNvPr>
          <p:cNvSpPr txBox="1"/>
          <p:nvPr/>
        </p:nvSpPr>
        <p:spPr>
          <a:xfrm>
            <a:off x="7137199" y="268074"/>
            <a:ext cx="642324"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three</a:t>
            </a:r>
            <a:endParaRPr lang="zh-CN" altLang="en-US" sz="800" dirty="0">
              <a:solidFill>
                <a:schemeClr val="bg1"/>
              </a:solidFill>
              <a:ea typeface="华文细黑" panose="02010600040101010101" pitchFamily="2" charset="-122"/>
            </a:endParaRPr>
          </a:p>
        </p:txBody>
      </p:sp>
      <p:sp>
        <p:nvSpPr>
          <p:cNvPr id="36" name="文本框 2">
            <a:extLst>
              <a:ext uri="{FF2B5EF4-FFF2-40B4-BE49-F238E27FC236}">
                <a16:creationId xmlns:a16="http://schemas.microsoft.com/office/drawing/2014/main" id="{B0F7EA8A-4260-E996-7D6D-D4C09AC9AA7D}"/>
              </a:ext>
            </a:extLst>
          </p:cNvPr>
          <p:cNvSpPr txBox="1">
            <a:spLocks noChangeArrowheads="1"/>
          </p:cNvSpPr>
          <p:nvPr/>
        </p:nvSpPr>
        <p:spPr bwMode="auto">
          <a:xfrm>
            <a:off x="8005584" y="51470"/>
            <a:ext cx="10231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algn="ctr" eaLnBrk="1" hangingPunct="1"/>
            <a:r>
              <a:rPr lang="zh-CN" altLang="en-US" sz="1200" dirty="0">
                <a:solidFill>
                  <a:schemeClr val="bg1"/>
                </a:solidFill>
                <a:latin typeface="方正兰亭黑简体" panose="02000500000000000000" pitchFamily="2" charset="-122"/>
                <a:ea typeface="方正兰亭黑简体" panose="02000500000000000000" pitchFamily="2" charset="-122"/>
              </a:rPr>
              <a:t>研究结论</a:t>
            </a:r>
          </a:p>
        </p:txBody>
      </p:sp>
      <p:sp>
        <p:nvSpPr>
          <p:cNvPr id="37" name="文本框 36">
            <a:extLst>
              <a:ext uri="{FF2B5EF4-FFF2-40B4-BE49-F238E27FC236}">
                <a16:creationId xmlns:a16="http://schemas.microsoft.com/office/drawing/2014/main" id="{AD882153-EACD-189D-BDA8-DA16A14C50FB}"/>
              </a:ext>
            </a:extLst>
          </p:cNvPr>
          <p:cNvSpPr txBox="1"/>
          <p:nvPr/>
        </p:nvSpPr>
        <p:spPr>
          <a:xfrm>
            <a:off x="8217095" y="268074"/>
            <a:ext cx="600083" cy="215444"/>
          </a:xfrm>
          <a:prstGeom prst="rect">
            <a:avLst/>
          </a:prstGeom>
          <a:noFill/>
        </p:spPr>
        <p:txBody>
          <a:bodyPr wrap="square" rtlCol="0">
            <a:spAutoFit/>
          </a:bodyPr>
          <a:lstStyle/>
          <a:p>
            <a:pPr algn="ctr"/>
            <a:r>
              <a:rPr lang="en-US" altLang="zh-CN" sz="800" dirty="0">
                <a:solidFill>
                  <a:schemeClr val="bg1"/>
                </a:solidFill>
                <a:ea typeface="华文细黑" panose="02010600040101010101" pitchFamily="2" charset="-122"/>
              </a:rPr>
              <a:t>Part four</a:t>
            </a:r>
            <a:endParaRPr lang="zh-CN" altLang="en-US" sz="800" dirty="0">
              <a:solidFill>
                <a:schemeClr val="bg1"/>
              </a:solidFill>
              <a:ea typeface="华文细黑" panose="02010600040101010101" pitchFamily="2" charset="-122"/>
            </a:endParaRPr>
          </a:p>
        </p:txBody>
      </p:sp>
      <p:grpSp>
        <p:nvGrpSpPr>
          <p:cNvPr id="38" name="组合 37">
            <a:extLst>
              <a:ext uri="{FF2B5EF4-FFF2-40B4-BE49-F238E27FC236}">
                <a16:creationId xmlns:a16="http://schemas.microsoft.com/office/drawing/2014/main" id="{C67CBBA7-8CC6-9333-F237-1554019D9892}"/>
              </a:ext>
            </a:extLst>
          </p:cNvPr>
          <p:cNvGrpSpPr/>
          <p:nvPr/>
        </p:nvGrpSpPr>
        <p:grpSpPr>
          <a:xfrm>
            <a:off x="16270" y="-59055"/>
            <a:ext cx="1847850" cy="622300"/>
            <a:chOff x="0" y="-93"/>
            <a:chExt cx="2910" cy="980"/>
          </a:xfrm>
        </p:grpSpPr>
        <p:sp>
          <p:nvSpPr>
            <p:cNvPr id="39" name="矩形 38">
              <a:extLst>
                <a:ext uri="{FF2B5EF4-FFF2-40B4-BE49-F238E27FC236}">
                  <a16:creationId xmlns:a16="http://schemas.microsoft.com/office/drawing/2014/main" id="{FB452CC3-3F96-63FE-7EAE-6AC7A874B42C}"/>
                </a:ext>
              </a:extLst>
            </p:cNvPr>
            <p:cNvSpPr/>
            <p:nvPr/>
          </p:nvSpPr>
          <p:spPr>
            <a:xfrm>
              <a:off x="0" y="0"/>
              <a:ext cx="2760" cy="8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mj-ea"/>
                <a:ea typeface="+mj-ea"/>
              </a:endParaRPr>
            </a:p>
          </p:txBody>
        </p:sp>
        <p:grpSp>
          <p:nvGrpSpPr>
            <p:cNvPr id="40" name="组合 39">
              <a:extLst>
                <a:ext uri="{FF2B5EF4-FFF2-40B4-BE49-F238E27FC236}">
                  <a16:creationId xmlns:a16="http://schemas.microsoft.com/office/drawing/2014/main" id="{4816B63F-5F20-7F92-360A-744001A5BF82}"/>
                </a:ext>
              </a:extLst>
            </p:cNvPr>
            <p:cNvGrpSpPr/>
            <p:nvPr/>
          </p:nvGrpSpPr>
          <p:grpSpPr>
            <a:xfrm>
              <a:off x="170" y="-93"/>
              <a:ext cx="2740" cy="980"/>
              <a:chOff x="170" y="-93"/>
              <a:chExt cx="2740" cy="980"/>
            </a:xfrm>
          </p:grpSpPr>
          <p:pic>
            <p:nvPicPr>
              <p:cNvPr id="41" name="图片 40" descr="1">
                <a:extLst>
                  <a:ext uri="{FF2B5EF4-FFF2-40B4-BE49-F238E27FC236}">
                    <a16:creationId xmlns:a16="http://schemas.microsoft.com/office/drawing/2014/main" id="{BE8A9FF4-4195-0DD9-F2B9-5ACBEEDA63BC}"/>
                  </a:ext>
                </a:extLst>
              </p:cNvPr>
              <p:cNvPicPr>
                <a:picLocks noChangeAspect="1"/>
              </p:cNvPicPr>
              <p:nvPr/>
            </p:nvPicPr>
            <p:blipFill>
              <a:blip r:embed="rId3"/>
              <a:srcRect l="6779" t="7827" r="6183" b="7271"/>
              <a:stretch>
                <a:fillRect/>
              </a:stretch>
            </p:blipFill>
            <p:spPr>
              <a:xfrm rot="10800000" flipH="1" flipV="1">
                <a:off x="170" y="91"/>
                <a:ext cx="661" cy="662"/>
              </a:xfrm>
              <a:prstGeom prst="ellipse">
                <a:avLst/>
              </a:prstGeom>
            </p:spPr>
          </p:pic>
          <p:pic>
            <p:nvPicPr>
              <p:cNvPr id="42" name="图片 41">
                <a:extLst>
                  <a:ext uri="{FF2B5EF4-FFF2-40B4-BE49-F238E27FC236}">
                    <a16:creationId xmlns:a16="http://schemas.microsoft.com/office/drawing/2014/main" id="{AF2D8659-D2AF-70BD-AD61-82BC14B2D23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5" y="-93"/>
                <a:ext cx="2105" cy="980"/>
              </a:xfrm>
              <a:prstGeom prst="rect">
                <a:avLst/>
              </a:prstGeom>
            </p:spPr>
          </p:pic>
        </p:grpSp>
      </p:grpSp>
      <p:pic>
        <p:nvPicPr>
          <p:cNvPr id="43" name="图片 42" descr="图示&#10;&#10;描述已自动生成">
            <a:extLst>
              <a:ext uri="{FF2B5EF4-FFF2-40B4-BE49-F238E27FC236}">
                <a16:creationId xmlns:a16="http://schemas.microsoft.com/office/drawing/2014/main" id="{6AAADC21-163C-06A4-33E8-A97335D00A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227" y="1047611"/>
            <a:ext cx="3926735" cy="3942920"/>
          </a:xfrm>
          <a:prstGeom prst="rect">
            <a:avLst/>
          </a:prstGeom>
        </p:spPr>
      </p:pic>
      <p:grpSp>
        <p:nvGrpSpPr>
          <p:cNvPr id="44" name="组合 43">
            <a:extLst>
              <a:ext uri="{FF2B5EF4-FFF2-40B4-BE49-F238E27FC236}">
                <a16:creationId xmlns:a16="http://schemas.microsoft.com/office/drawing/2014/main" id="{BBA8CD02-805A-7B9D-6EC6-4DA7B9CC0CDE}"/>
              </a:ext>
            </a:extLst>
          </p:cNvPr>
          <p:cNvGrpSpPr/>
          <p:nvPr/>
        </p:nvGrpSpPr>
        <p:grpSpPr>
          <a:xfrm>
            <a:off x="4707835" y="1131590"/>
            <a:ext cx="433875" cy="434713"/>
            <a:chOff x="1754693" y="2521817"/>
            <a:chExt cx="822325" cy="823913"/>
          </a:xfrm>
          <a:solidFill>
            <a:schemeClr val="accent1"/>
          </a:solidFill>
        </p:grpSpPr>
        <p:sp>
          <p:nvSpPr>
            <p:cNvPr id="45" name="Freeform 42">
              <a:extLst>
                <a:ext uri="{FF2B5EF4-FFF2-40B4-BE49-F238E27FC236}">
                  <a16:creationId xmlns:a16="http://schemas.microsoft.com/office/drawing/2014/main" id="{9F083231-A91F-2333-EEC0-37327F7EB6A5}"/>
                </a:ext>
              </a:extLst>
            </p:cNvPr>
            <p:cNvSpPr>
              <a:spLocks noEditPoints="1"/>
            </p:cNvSpPr>
            <p:nvPr/>
          </p:nvSpPr>
          <p:spPr bwMode="auto">
            <a:xfrm>
              <a:off x="1754693" y="2532929"/>
              <a:ext cx="668338" cy="777875"/>
            </a:xfrm>
            <a:custGeom>
              <a:avLst/>
              <a:gdLst>
                <a:gd name="T0" fmla="*/ 157 w 178"/>
                <a:gd name="T1" fmla="*/ 0 h 207"/>
                <a:gd name="T2" fmla="*/ 20 w 178"/>
                <a:gd name="T3" fmla="*/ 0 h 207"/>
                <a:gd name="T4" fmla="*/ 0 w 178"/>
                <a:gd name="T5" fmla="*/ 20 h 207"/>
                <a:gd name="T6" fmla="*/ 0 w 178"/>
                <a:gd name="T7" fmla="*/ 186 h 207"/>
                <a:gd name="T8" fmla="*/ 20 w 178"/>
                <a:gd name="T9" fmla="*/ 207 h 207"/>
                <a:gd name="T10" fmla="*/ 157 w 178"/>
                <a:gd name="T11" fmla="*/ 207 h 207"/>
                <a:gd name="T12" fmla="*/ 178 w 178"/>
                <a:gd name="T13" fmla="*/ 186 h 207"/>
                <a:gd name="T14" fmla="*/ 178 w 178"/>
                <a:gd name="T15" fmla="*/ 20 h 207"/>
                <a:gd name="T16" fmla="*/ 157 w 178"/>
                <a:gd name="T17" fmla="*/ 0 h 207"/>
                <a:gd name="T18" fmla="*/ 89 w 178"/>
                <a:gd name="T19" fmla="*/ 200 h 207"/>
                <a:gd name="T20" fmla="*/ 81 w 178"/>
                <a:gd name="T21" fmla="*/ 193 h 207"/>
                <a:gd name="T22" fmla="*/ 89 w 178"/>
                <a:gd name="T23" fmla="*/ 185 h 207"/>
                <a:gd name="T24" fmla="*/ 96 w 178"/>
                <a:gd name="T25" fmla="*/ 193 h 207"/>
                <a:gd name="T26" fmla="*/ 89 w 178"/>
                <a:gd name="T27" fmla="*/ 200 h 207"/>
                <a:gd name="T28" fmla="*/ 161 w 178"/>
                <a:gd name="T29" fmla="*/ 176 h 207"/>
                <a:gd name="T30" fmla="*/ 157 w 178"/>
                <a:gd name="T31" fmla="*/ 179 h 207"/>
                <a:gd name="T32" fmla="*/ 20 w 178"/>
                <a:gd name="T33" fmla="*/ 179 h 207"/>
                <a:gd name="T34" fmla="*/ 17 w 178"/>
                <a:gd name="T35" fmla="*/ 176 h 207"/>
                <a:gd name="T36" fmla="*/ 17 w 178"/>
                <a:gd name="T37" fmla="*/ 20 h 207"/>
                <a:gd name="T38" fmla="*/ 20 w 178"/>
                <a:gd name="T39" fmla="*/ 17 h 207"/>
                <a:gd name="T40" fmla="*/ 157 w 178"/>
                <a:gd name="T41" fmla="*/ 17 h 207"/>
                <a:gd name="T42" fmla="*/ 161 w 178"/>
                <a:gd name="T43" fmla="*/ 20 h 207"/>
                <a:gd name="T44" fmla="*/ 161 w 178"/>
                <a:gd name="T45" fmla="*/ 1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8" h="207">
                  <a:moveTo>
                    <a:pt x="157" y="0"/>
                  </a:moveTo>
                  <a:cubicBezTo>
                    <a:pt x="20" y="0"/>
                    <a:pt x="20" y="0"/>
                    <a:pt x="20" y="0"/>
                  </a:cubicBezTo>
                  <a:cubicBezTo>
                    <a:pt x="9" y="0"/>
                    <a:pt x="0" y="9"/>
                    <a:pt x="0" y="20"/>
                  </a:cubicBezTo>
                  <a:cubicBezTo>
                    <a:pt x="0" y="186"/>
                    <a:pt x="0" y="186"/>
                    <a:pt x="0" y="186"/>
                  </a:cubicBezTo>
                  <a:cubicBezTo>
                    <a:pt x="0" y="198"/>
                    <a:pt x="9" y="207"/>
                    <a:pt x="20" y="207"/>
                  </a:cubicBezTo>
                  <a:cubicBezTo>
                    <a:pt x="157" y="207"/>
                    <a:pt x="157" y="207"/>
                    <a:pt x="157" y="207"/>
                  </a:cubicBezTo>
                  <a:cubicBezTo>
                    <a:pt x="169" y="207"/>
                    <a:pt x="178" y="198"/>
                    <a:pt x="178" y="186"/>
                  </a:cubicBezTo>
                  <a:cubicBezTo>
                    <a:pt x="178" y="20"/>
                    <a:pt x="178" y="20"/>
                    <a:pt x="178" y="20"/>
                  </a:cubicBezTo>
                  <a:cubicBezTo>
                    <a:pt x="178" y="9"/>
                    <a:pt x="169" y="0"/>
                    <a:pt x="157" y="0"/>
                  </a:cubicBezTo>
                  <a:close/>
                  <a:moveTo>
                    <a:pt x="89" y="200"/>
                  </a:moveTo>
                  <a:cubicBezTo>
                    <a:pt x="85" y="200"/>
                    <a:pt x="81" y="197"/>
                    <a:pt x="81" y="193"/>
                  </a:cubicBezTo>
                  <a:cubicBezTo>
                    <a:pt x="81" y="189"/>
                    <a:pt x="85" y="185"/>
                    <a:pt x="89" y="185"/>
                  </a:cubicBezTo>
                  <a:cubicBezTo>
                    <a:pt x="93" y="185"/>
                    <a:pt x="96" y="189"/>
                    <a:pt x="96" y="193"/>
                  </a:cubicBezTo>
                  <a:cubicBezTo>
                    <a:pt x="96" y="197"/>
                    <a:pt x="93" y="200"/>
                    <a:pt x="89" y="200"/>
                  </a:cubicBezTo>
                  <a:close/>
                  <a:moveTo>
                    <a:pt x="161" y="176"/>
                  </a:moveTo>
                  <a:cubicBezTo>
                    <a:pt x="161" y="177"/>
                    <a:pt x="159" y="179"/>
                    <a:pt x="157" y="179"/>
                  </a:cubicBezTo>
                  <a:cubicBezTo>
                    <a:pt x="20" y="179"/>
                    <a:pt x="20" y="179"/>
                    <a:pt x="20" y="179"/>
                  </a:cubicBezTo>
                  <a:cubicBezTo>
                    <a:pt x="18" y="179"/>
                    <a:pt x="17" y="177"/>
                    <a:pt x="17" y="176"/>
                  </a:cubicBezTo>
                  <a:cubicBezTo>
                    <a:pt x="17" y="20"/>
                    <a:pt x="17" y="20"/>
                    <a:pt x="17" y="20"/>
                  </a:cubicBezTo>
                  <a:cubicBezTo>
                    <a:pt x="17" y="18"/>
                    <a:pt x="18" y="17"/>
                    <a:pt x="20" y="17"/>
                  </a:cubicBezTo>
                  <a:cubicBezTo>
                    <a:pt x="157" y="17"/>
                    <a:pt x="157" y="17"/>
                    <a:pt x="157" y="17"/>
                  </a:cubicBezTo>
                  <a:cubicBezTo>
                    <a:pt x="159" y="17"/>
                    <a:pt x="161" y="18"/>
                    <a:pt x="161" y="20"/>
                  </a:cubicBezTo>
                  <a:lnTo>
                    <a:pt x="161" y="176"/>
                  </a:lnTo>
                  <a:close/>
                </a:path>
              </a:pathLst>
            </a:custGeom>
            <a:grpFill/>
            <a:ln>
              <a:noFill/>
            </a:ln>
          </p:spPr>
          <p:txBody>
            <a:bodyPr vert="horz" wrap="square" lIns="91440" tIns="45720" rIns="91440" bIns="45720" numCol="1" anchor="t" anchorCtr="0" compatLnSpc="1"/>
            <a:lstStyle/>
            <a:p>
              <a:endParaRPr lang="zh-CN" altLang="en-US"/>
            </a:p>
          </p:txBody>
        </p:sp>
        <p:sp>
          <p:nvSpPr>
            <p:cNvPr id="46" name="Freeform 43">
              <a:extLst>
                <a:ext uri="{FF2B5EF4-FFF2-40B4-BE49-F238E27FC236}">
                  <a16:creationId xmlns:a16="http://schemas.microsoft.com/office/drawing/2014/main" id="{7E301649-17C1-C2F4-C2A8-E4D19F32038D}"/>
                </a:ext>
              </a:extLst>
            </p:cNvPr>
            <p:cNvSpPr/>
            <p:nvPr/>
          </p:nvSpPr>
          <p:spPr bwMode="auto">
            <a:xfrm>
              <a:off x="2467480" y="2521817"/>
              <a:ext cx="109538" cy="52388"/>
            </a:xfrm>
            <a:custGeom>
              <a:avLst/>
              <a:gdLst>
                <a:gd name="T0" fmla="*/ 25 w 29"/>
                <a:gd name="T1" fmla="*/ 0 h 14"/>
                <a:gd name="T2" fmla="*/ 4 w 29"/>
                <a:gd name="T3" fmla="*/ 0 h 14"/>
                <a:gd name="T4" fmla="*/ 0 w 29"/>
                <a:gd name="T5" fmla="*/ 4 h 14"/>
                <a:gd name="T6" fmla="*/ 0 w 29"/>
                <a:gd name="T7" fmla="*/ 14 h 14"/>
                <a:gd name="T8" fmla="*/ 29 w 29"/>
                <a:gd name="T9" fmla="*/ 14 h 14"/>
                <a:gd name="T10" fmla="*/ 29 w 29"/>
                <a:gd name="T11" fmla="*/ 4 h 14"/>
                <a:gd name="T12" fmla="*/ 25 w 2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9" h="14">
                  <a:moveTo>
                    <a:pt x="25" y="0"/>
                  </a:moveTo>
                  <a:cubicBezTo>
                    <a:pt x="4" y="0"/>
                    <a:pt x="4" y="0"/>
                    <a:pt x="4" y="0"/>
                  </a:cubicBezTo>
                  <a:cubicBezTo>
                    <a:pt x="2" y="0"/>
                    <a:pt x="0" y="2"/>
                    <a:pt x="0" y="4"/>
                  </a:cubicBezTo>
                  <a:cubicBezTo>
                    <a:pt x="0" y="14"/>
                    <a:pt x="0" y="14"/>
                    <a:pt x="0" y="14"/>
                  </a:cubicBezTo>
                  <a:cubicBezTo>
                    <a:pt x="29" y="14"/>
                    <a:pt x="29" y="14"/>
                    <a:pt x="29" y="14"/>
                  </a:cubicBezTo>
                  <a:cubicBezTo>
                    <a:pt x="29" y="4"/>
                    <a:pt x="29" y="4"/>
                    <a:pt x="29" y="4"/>
                  </a:cubicBezTo>
                  <a:cubicBezTo>
                    <a:pt x="29" y="2"/>
                    <a:pt x="27" y="0"/>
                    <a:pt x="25" y="0"/>
                  </a:cubicBezTo>
                  <a:close/>
                </a:path>
              </a:pathLst>
            </a:custGeom>
            <a:grpFill/>
            <a:ln>
              <a:noFill/>
            </a:ln>
          </p:spPr>
          <p:txBody>
            <a:bodyPr vert="horz" wrap="square" lIns="91440" tIns="45720" rIns="91440" bIns="45720" numCol="1" anchor="t" anchorCtr="0" compatLnSpc="1"/>
            <a:lstStyle/>
            <a:p>
              <a:endParaRPr lang="zh-CN" altLang="en-US"/>
            </a:p>
          </p:txBody>
        </p:sp>
        <p:sp>
          <p:nvSpPr>
            <p:cNvPr id="47" name="Freeform 44">
              <a:extLst>
                <a:ext uri="{FF2B5EF4-FFF2-40B4-BE49-F238E27FC236}">
                  <a16:creationId xmlns:a16="http://schemas.microsoft.com/office/drawing/2014/main" id="{F053BCA9-6D23-82D7-D4A6-85BC1042A3DD}"/>
                </a:ext>
              </a:extLst>
            </p:cNvPr>
            <p:cNvSpPr/>
            <p:nvPr/>
          </p:nvSpPr>
          <p:spPr bwMode="auto">
            <a:xfrm>
              <a:off x="2467480" y="2585317"/>
              <a:ext cx="109538" cy="760413"/>
            </a:xfrm>
            <a:custGeom>
              <a:avLst/>
              <a:gdLst>
                <a:gd name="T0" fmla="*/ 0 w 29"/>
                <a:gd name="T1" fmla="*/ 60 h 202"/>
                <a:gd name="T2" fmla="*/ 2 w 29"/>
                <a:gd name="T3" fmla="*/ 63 h 202"/>
                <a:gd name="T4" fmla="*/ 19 w 29"/>
                <a:gd name="T5" fmla="*/ 63 h 202"/>
                <a:gd name="T6" fmla="*/ 19 w 29"/>
                <a:gd name="T7" fmla="*/ 66 h 202"/>
                <a:gd name="T8" fmla="*/ 4 w 29"/>
                <a:gd name="T9" fmla="*/ 66 h 202"/>
                <a:gd name="T10" fmla="*/ 4 w 29"/>
                <a:gd name="T11" fmla="*/ 169 h 202"/>
                <a:gd name="T12" fmla="*/ 15 w 29"/>
                <a:gd name="T13" fmla="*/ 202 h 202"/>
                <a:gd name="T14" fmla="*/ 25 w 29"/>
                <a:gd name="T15" fmla="*/ 169 h 202"/>
                <a:gd name="T16" fmla="*/ 25 w 29"/>
                <a:gd name="T17" fmla="*/ 64 h 202"/>
                <a:gd name="T18" fmla="*/ 29 w 29"/>
                <a:gd name="T19" fmla="*/ 60 h 202"/>
                <a:gd name="T20" fmla="*/ 29 w 29"/>
                <a:gd name="T21" fmla="*/ 0 h 202"/>
                <a:gd name="T22" fmla="*/ 0 w 29"/>
                <a:gd name="T23" fmla="*/ 0 h 202"/>
                <a:gd name="T24" fmla="*/ 0 w 29"/>
                <a:gd name="T25" fmla="*/ 6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202">
                  <a:moveTo>
                    <a:pt x="0" y="60"/>
                  </a:moveTo>
                  <a:cubicBezTo>
                    <a:pt x="0" y="61"/>
                    <a:pt x="1" y="62"/>
                    <a:pt x="2" y="63"/>
                  </a:cubicBezTo>
                  <a:cubicBezTo>
                    <a:pt x="19" y="63"/>
                    <a:pt x="19" y="63"/>
                    <a:pt x="19" y="63"/>
                  </a:cubicBezTo>
                  <a:cubicBezTo>
                    <a:pt x="19" y="66"/>
                    <a:pt x="19" y="66"/>
                    <a:pt x="19" y="66"/>
                  </a:cubicBezTo>
                  <a:cubicBezTo>
                    <a:pt x="4" y="66"/>
                    <a:pt x="4" y="66"/>
                    <a:pt x="4" y="66"/>
                  </a:cubicBezTo>
                  <a:cubicBezTo>
                    <a:pt x="4" y="169"/>
                    <a:pt x="4" y="169"/>
                    <a:pt x="4" y="169"/>
                  </a:cubicBezTo>
                  <a:cubicBezTo>
                    <a:pt x="15" y="202"/>
                    <a:pt x="15" y="202"/>
                    <a:pt x="15" y="202"/>
                  </a:cubicBezTo>
                  <a:cubicBezTo>
                    <a:pt x="25" y="169"/>
                    <a:pt x="25" y="169"/>
                    <a:pt x="25" y="169"/>
                  </a:cubicBezTo>
                  <a:cubicBezTo>
                    <a:pt x="25" y="64"/>
                    <a:pt x="25" y="64"/>
                    <a:pt x="25" y="64"/>
                  </a:cubicBezTo>
                  <a:cubicBezTo>
                    <a:pt x="27" y="64"/>
                    <a:pt x="29" y="62"/>
                    <a:pt x="29" y="60"/>
                  </a:cubicBezTo>
                  <a:cubicBezTo>
                    <a:pt x="29" y="0"/>
                    <a:pt x="29" y="0"/>
                    <a:pt x="29" y="0"/>
                  </a:cubicBezTo>
                  <a:cubicBezTo>
                    <a:pt x="0" y="0"/>
                    <a:pt x="0" y="0"/>
                    <a:pt x="0" y="0"/>
                  </a:cubicBezTo>
                  <a:lnTo>
                    <a:pt x="0" y="60"/>
                  </a:lnTo>
                  <a:close/>
                </a:path>
              </a:pathLst>
            </a:custGeom>
            <a:grpFill/>
            <a:ln>
              <a:noFill/>
            </a:ln>
          </p:spPr>
          <p:txBody>
            <a:bodyPr vert="horz" wrap="square" lIns="91440" tIns="45720" rIns="91440" bIns="45720" numCol="1" anchor="t" anchorCtr="0" compatLnSpc="1"/>
            <a:lstStyle/>
            <a:p>
              <a:endParaRPr lang="zh-CN" altLang="en-US"/>
            </a:p>
          </p:txBody>
        </p:sp>
        <p:sp>
          <p:nvSpPr>
            <p:cNvPr id="48" name="Rectangle 45">
              <a:extLst>
                <a:ext uri="{FF2B5EF4-FFF2-40B4-BE49-F238E27FC236}">
                  <a16:creationId xmlns:a16="http://schemas.microsoft.com/office/drawing/2014/main" id="{7F76BFBF-3210-696F-1A2F-CE796D6BDCC2}"/>
                </a:ext>
              </a:extLst>
            </p:cNvPr>
            <p:cNvSpPr>
              <a:spLocks noChangeArrowheads="1"/>
            </p:cNvSpPr>
            <p:nvPr/>
          </p:nvSpPr>
          <p:spPr bwMode="auto">
            <a:xfrm>
              <a:off x="1873755" y="2736129"/>
              <a:ext cx="436563" cy="41275"/>
            </a:xfrm>
            <a:prstGeom prst="rect">
              <a:avLst/>
            </a:prstGeom>
            <a:grpFill/>
            <a:ln>
              <a:noFill/>
            </a:ln>
          </p:spPr>
          <p:txBody>
            <a:bodyPr vert="horz" wrap="square" lIns="91440" tIns="45720" rIns="91440" bIns="45720" numCol="1" anchor="t" anchorCtr="0" compatLnSpc="1"/>
            <a:lstStyle/>
            <a:p>
              <a:endParaRPr lang="zh-CN" altLang="en-US"/>
            </a:p>
          </p:txBody>
        </p:sp>
        <p:sp>
          <p:nvSpPr>
            <p:cNvPr id="49" name="Rectangle 46">
              <a:extLst>
                <a:ext uri="{FF2B5EF4-FFF2-40B4-BE49-F238E27FC236}">
                  <a16:creationId xmlns:a16="http://schemas.microsoft.com/office/drawing/2014/main" id="{B8ABE20A-12D5-9CA9-EDB7-A9E9A9E006DD}"/>
                </a:ext>
              </a:extLst>
            </p:cNvPr>
            <p:cNvSpPr>
              <a:spLocks noChangeArrowheads="1"/>
            </p:cNvSpPr>
            <p:nvPr/>
          </p:nvSpPr>
          <p:spPr bwMode="auto">
            <a:xfrm>
              <a:off x="1870580" y="2832967"/>
              <a:ext cx="434975" cy="41275"/>
            </a:xfrm>
            <a:prstGeom prst="rect">
              <a:avLst/>
            </a:prstGeom>
            <a:grpFill/>
            <a:ln>
              <a:noFill/>
            </a:ln>
          </p:spPr>
          <p:txBody>
            <a:bodyPr vert="horz" wrap="square" lIns="91440" tIns="45720" rIns="91440" bIns="45720" numCol="1" anchor="t" anchorCtr="0" compatLnSpc="1"/>
            <a:lstStyle/>
            <a:p>
              <a:endParaRPr lang="zh-CN" altLang="en-US"/>
            </a:p>
          </p:txBody>
        </p:sp>
        <p:sp>
          <p:nvSpPr>
            <p:cNvPr id="50" name="Rectangle 47">
              <a:extLst>
                <a:ext uri="{FF2B5EF4-FFF2-40B4-BE49-F238E27FC236}">
                  <a16:creationId xmlns:a16="http://schemas.microsoft.com/office/drawing/2014/main" id="{20CF82FE-FB04-EB7B-D4FE-18761B3D8C00}"/>
                </a:ext>
              </a:extLst>
            </p:cNvPr>
            <p:cNvSpPr>
              <a:spLocks noChangeArrowheads="1"/>
            </p:cNvSpPr>
            <p:nvPr/>
          </p:nvSpPr>
          <p:spPr bwMode="auto">
            <a:xfrm>
              <a:off x="1873755" y="2931392"/>
              <a:ext cx="431800" cy="41275"/>
            </a:xfrm>
            <a:prstGeom prst="rect">
              <a:avLst/>
            </a:prstGeom>
            <a:grpFill/>
            <a:ln>
              <a:noFill/>
            </a:ln>
          </p:spPr>
          <p:txBody>
            <a:bodyPr vert="horz" wrap="square" lIns="91440" tIns="45720" rIns="91440" bIns="45720" numCol="1" anchor="t" anchorCtr="0" compatLnSpc="1"/>
            <a:lstStyle/>
            <a:p>
              <a:endParaRPr lang="zh-CN" altLang="en-US"/>
            </a:p>
          </p:txBody>
        </p:sp>
        <p:sp>
          <p:nvSpPr>
            <p:cNvPr id="51" name="Rectangle 48">
              <a:extLst>
                <a:ext uri="{FF2B5EF4-FFF2-40B4-BE49-F238E27FC236}">
                  <a16:creationId xmlns:a16="http://schemas.microsoft.com/office/drawing/2014/main" id="{F8FE7394-AA25-F559-5874-721C7D36E39C}"/>
                </a:ext>
              </a:extLst>
            </p:cNvPr>
            <p:cNvSpPr>
              <a:spLocks noChangeArrowheads="1"/>
            </p:cNvSpPr>
            <p:nvPr/>
          </p:nvSpPr>
          <p:spPr bwMode="auto">
            <a:xfrm>
              <a:off x="1867405" y="3029817"/>
              <a:ext cx="434975" cy="41275"/>
            </a:xfrm>
            <a:prstGeom prst="rect">
              <a:avLst/>
            </a:prstGeom>
            <a:grpFill/>
            <a:ln>
              <a:noFill/>
            </a:ln>
          </p:spPr>
          <p:txBody>
            <a:bodyPr vert="horz" wrap="square" lIns="91440" tIns="45720" rIns="91440" bIns="45720" numCol="1" anchor="t" anchorCtr="0" compatLnSpc="1"/>
            <a:lstStyle/>
            <a:p>
              <a:endParaRPr lang="zh-CN" altLang="en-US"/>
            </a:p>
          </p:txBody>
        </p:sp>
      </p:grpSp>
    </p:spTree>
    <p:extLst>
      <p:ext uri="{BB962C8B-B14F-4D97-AF65-F5344CB8AC3E}">
        <p14:creationId xmlns:p14="http://schemas.microsoft.com/office/powerpoint/2010/main" val="9738007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jNkNDYxMmIwNmM5NTY2OTdkODYxNGM2OGY2YmI2OGYifQ=="/>
</p:tagLst>
</file>

<file path=ppt/tags/tag2.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heme/theme1.xml><?xml version="1.0" encoding="utf-8"?>
<a:theme xmlns:a="http://schemas.openxmlformats.org/drawingml/2006/main" name="Office 主题​​">
  <a:themeElements>
    <a:clrScheme name="可修改">
      <a:dk1>
        <a:srgbClr val="000000"/>
      </a:dk1>
      <a:lt1>
        <a:srgbClr val="FFFFFF"/>
      </a:lt1>
      <a:dk2>
        <a:srgbClr val="36303B"/>
      </a:dk2>
      <a:lt2>
        <a:srgbClr val="E2DFCC"/>
      </a:lt2>
      <a:accent1>
        <a:srgbClr val="006599"/>
      </a:accent1>
      <a:accent2>
        <a:srgbClr val="948A54"/>
      </a:accent2>
      <a:accent3>
        <a:srgbClr val="1C7B64"/>
      </a:accent3>
      <a:accent4>
        <a:srgbClr val="7F7F7F"/>
      </a:accent4>
      <a:accent5>
        <a:srgbClr val="596166"/>
      </a:accent5>
      <a:accent6>
        <a:srgbClr val="BFBFBF"/>
      </a:accent6>
      <a:hlink>
        <a:srgbClr val="36303B"/>
      </a:hlink>
      <a:folHlink>
        <a:srgbClr val="948A54"/>
      </a:folHlink>
    </a:clrScheme>
    <a:fontScheme name="Lao UI">
      <a:majorFont>
        <a:latin typeface="Lao UI"/>
        <a:ea typeface="微软雅黑"/>
        <a:cs typeface=""/>
      </a:majorFont>
      <a:minorFont>
        <a:latin typeface="Lao U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8678</TotalTime>
  <Words>4806</Words>
  <Application>Microsoft Macintosh PowerPoint</Application>
  <PresentationFormat>全屏显示(16:9)</PresentationFormat>
  <Paragraphs>429</Paragraphs>
  <Slides>18</Slides>
  <Notes>18</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18</vt:i4>
      </vt:variant>
    </vt:vector>
  </HeadingPairs>
  <TitlesOfParts>
    <vt:vector size="34" baseType="lpstr">
      <vt:lpstr>等线</vt:lpstr>
      <vt:lpstr>方正兰亭黑简体</vt:lpstr>
      <vt:lpstr>汉仪雅酷黑 65W</vt:lpstr>
      <vt:lpstr>华文细黑</vt:lpstr>
      <vt:lpstr>微软雅黑</vt:lpstr>
      <vt:lpstr>Alibaba PuHuiTi</vt:lpstr>
      <vt:lpstr>Alibaba PuHuiTi Medium</vt:lpstr>
      <vt:lpstr>HarmonyOS Sans SC Black</vt:lpstr>
      <vt:lpstr>HarmonyOS Sans SC Light</vt:lpstr>
      <vt:lpstr>Jost</vt:lpstr>
      <vt:lpstr>MiSans Heavy</vt:lpstr>
      <vt:lpstr>Arial</vt:lpstr>
      <vt:lpstr>Calibri</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keywords>tukuppt</cp:keywords>
  <cp:lastModifiedBy>米糕 糯</cp:lastModifiedBy>
  <cp:revision>23</cp:revision>
  <dcterms:created xsi:type="dcterms:W3CDTF">2014-09-01T14:19:00Z</dcterms:created>
  <dcterms:modified xsi:type="dcterms:W3CDTF">2026-05-23T07:08:33Z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RubyTemplateID">
    <vt:lpwstr>2</vt:lpwstr>
  </property>
  <property fmtid="{D5CDD505-2E9C-101B-9397-08002B2CF9AE}" pid="3" name="KSOProductBuildVer">
    <vt:lpwstr>2052-12.1.0.15398</vt:lpwstr>
  </property>
  <property fmtid="{D5CDD505-2E9C-101B-9397-08002B2CF9AE}" pid="4" name="ICV">
    <vt:lpwstr>985970280A494A7D9B9BE22E00F150AD_12</vt:lpwstr>
  </property>
</Properties>
</file>